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9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0" r:id="rId3"/>
    <p:sldId id="259" r:id="rId4"/>
    <p:sldId id="301" r:id="rId5"/>
    <p:sldId id="261" r:id="rId6"/>
    <p:sldId id="294" r:id="rId7"/>
    <p:sldId id="305" r:id="rId8"/>
    <p:sldId id="295" r:id="rId9"/>
    <p:sldId id="275" r:id="rId10"/>
    <p:sldId id="308" r:id="rId11"/>
    <p:sldId id="311" r:id="rId12"/>
    <p:sldId id="297" r:id="rId13"/>
    <p:sldId id="274" r:id="rId14"/>
    <p:sldId id="278" r:id="rId15"/>
    <p:sldId id="296" r:id="rId16"/>
    <p:sldId id="293" r:id="rId17"/>
    <p:sldId id="307" r:id="rId18"/>
    <p:sldId id="298" r:id="rId19"/>
    <p:sldId id="303" r:id="rId20"/>
    <p:sldId id="299" r:id="rId21"/>
    <p:sldId id="313" r:id="rId22"/>
    <p:sldId id="268" r:id="rId23"/>
    <p:sldId id="288" r:id="rId24"/>
    <p:sldId id="270" r:id="rId25"/>
    <p:sldId id="312" r:id="rId26"/>
    <p:sldId id="302" r:id="rId27"/>
    <p:sldId id="291" r:id="rId28"/>
    <p:sldId id="314" r:id="rId29"/>
    <p:sldId id="309" r:id="rId30"/>
  </p:sldIdLst>
  <p:sldSz cx="12192000" cy="6858000"/>
  <p:notesSz cx="6858000" cy="9144000"/>
  <p:embeddedFontLst>
    <p:embeddedFont>
      <p:font typeface="여기어때 잘난체 OTF" panose="020B0600000101010101" pitchFamily="34" charset="-127"/>
      <p:bold r:id="rId33"/>
    </p:embeddedFont>
    <p:embeddedFont>
      <p:font typeface="에스코어 드림 1 Thin" panose="020B0403030302020204" pitchFamily="34" charset="-127"/>
      <p:regular r:id="rId34"/>
    </p:embeddedFont>
    <p:embeddedFont>
      <p:font typeface="210 옴니굴림 030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배달의민족 을지로체 TTF" panose="020B0600000101010101" pitchFamily="50" charset="-127"/>
      <p:regular r:id="rId38"/>
    </p:embeddedFont>
    <p:embeddedFont>
      <p:font typeface="둥근모꼴" panose="020B0500000000000000" pitchFamily="34" charset="-127"/>
      <p:regular r:id="rId39"/>
    </p:embeddedFont>
    <p:embeddedFont>
      <p:font typeface="210 자막 B" panose="02020603020101020101" pitchFamily="18" charset="-127"/>
      <p:regular r:id="rId40"/>
    </p:embeddedFont>
    <p:embeddedFont>
      <p:font typeface="나눔스퀘어라운드 Regular" panose="020B0600000101010101" pitchFamily="50" charset="-127"/>
      <p:regular r:id="rId41"/>
    </p:embeddedFont>
    <p:embeddedFont>
      <p:font typeface="에스코어 드림 5 Medium" panose="020B0503030302020204" pitchFamily="34" charset="-127"/>
      <p:regular r:id="rId42"/>
    </p:embeddedFont>
    <p:embeddedFont>
      <p:font typeface="에스코어 드림 4 Regular" panose="020B0503030302020204" pitchFamily="34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BEE"/>
    <a:srgbClr val="FFE8CB"/>
    <a:srgbClr val="1C3B69"/>
    <a:srgbClr val="F9F3EC"/>
    <a:srgbClr val="9E9E9E"/>
    <a:srgbClr val="D77E5D"/>
    <a:srgbClr val="F27824"/>
    <a:srgbClr val="F57D2D"/>
    <a:srgbClr val="F4F4F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22" autoAdjust="0"/>
    <p:restoredTop sz="71512" autoAdjust="0"/>
  </p:normalViewPr>
  <p:slideViewPr>
    <p:cSldViewPr snapToGrid="0" snapToObjects="1">
      <p:cViewPr varScale="1">
        <p:scale>
          <a:sx n="79" d="100"/>
          <a:sy n="79" d="100"/>
        </p:scale>
        <p:origin x="1338" y="90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70"/>
    </p:cViewPr>
  </p:sorter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6EE412-432F-403C-B81A-6C3F71018755}" type="doc">
      <dgm:prSet loTypeId="urn:microsoft.com/office/officeart/2009/3/layout/Pi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2323D5AD-98AC-410B-868E-048874FC92AC}">
      <dgm:prSet custT="1"/>
      <dgm:spPr/>
      <dgm:t>
        <a:bodyPr/>
        <a:lstStyle/>
        <a:p>
          <a:pPr rtl="0" latinLnBrk="1"/>
          <a:r>
            <a:rPr lang="ko-KR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확진자수</a:t>
          </a:r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en-US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</a:t>
          </a:r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ko-KR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민원</a:t>
          </a:r>
          <a:r>
            <a:rPr lang="ko-KR" altLang="en-US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건수</a:t>
          </a:r>
          <a:endParaRPr lang="ko-KR" sz="18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16948688-2E31-462E-BA35-1DB50DDC4473}" type="parTrans" cxnId="{5EC33B23-4703-4F3E-B818-6AEEAA1CA8A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2ECB0C20-A623-4159-818A-0023AEB19D5D}" type="sibTrans" cxnId="{5EC33B23-4703-4F3E-B818-6AEEAA1CA8A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5D239273-D5FE-4216-94C6-99CBCF2A88A0}">
      <dgm:prSet custT="1"/>
      <dgm:spPr/>
      <dgm:t>
        <a:bodyPr/>
        <a:lstStyle/>
        <a:p>
          <a:pPr rtl="0" latinLnBrk="1"/>
          <a:r>
            <a:rPr lang="ko-KR" altLang="en-US" sz="16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상관관계 없음</a:t>
          </a:r>
          <a:endParaRPr lang="ko-KR" altLang="en-US" sz="1600" dirty="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1F00AC0B-C2EF-4464-AFC1-8CD9BD4C2190}" type="parTrans" cxnId="{BCFC0F65-5F18-418B-AF9F-9F9D0C09B38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0E7EE3C5-09E2-4EA5-B312-DFC70424DA14}" type="sibTrans" cxnId="{BCFC0F65-5F18-418B-AF9F-9F9D0C09B38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995E253E-BEE1-42A9-9010-BA8A545E1ABB}">
      <dgm:prSet custT="1"/>
      <dgm:spPr/>
      <dgm:t>
        <a:bodyPr/>
        <a:lstStyle/>
        <a:p>
          <a:pPr rtl="0" latinLnBrk="1"/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평균기온 </a:t>
          </a:r>
          <a:r>
            <a:rPr lang="en-US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</a:t>
          </a:r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ko-KR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민원</a:t>
          </a:r>
          <a:r>
            <a:rPr lang="ko-KR" altLang="en-US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건수</a:t>
          </a:r>
          <a:endParaRPr lang="ko-KR" sz="18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CEFD8D32-47B8-419C-BBBB-25D368FC8CC3}" type="parTrans" cxnId="{F26FAC8A-620C-44B2-888F-D9CA443DDDF2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CE28C187-6EAB-477C-B7E3-6B27457AD67E}" type="sibTrans" cxnId="{F26FAC8A-620C-44B2-888F-D9CA443DDDF2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8A9CCE90-78C9-49CB-9396-46857098E14E}">
      <dgm:prSet custT="1"/>
      <dgm:spPr/>
      <dgm:t>
        <a:bodyPr/>
        <a:lstStyle/>
        <a:p>
          <a:pPr rtl="0" latinLnBrk="1"/>
          <a:r>
            <a:rPr lang="ko-KR" altLang="en-US" sz="16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약한 상관관계 </a:t>
          </a:r>
          <a:r>
            <a:rPr lang="en-US" altLang="ko-KR" sz="16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0.3&lt;</a:t>
          </a:r>
          <a:r>
            <a:rPr lang="en-US" altLang="ko-KR" sz="1600" dirty="0" err="1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corr</a:t>
          </a:r>
          <a:r>
            <a:rPr lang="en-US" altLang="ko-KR" sz="16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&lt;0.7</a:t>
          </a:r>
          <a:endParaRPr lang="ko-KR" altLang="en-US" sz="1600" dirty="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DB56ED12-3BC6-45D5-AB0E-53A6C04FBBB4}" type="parTrans" cxnId="{C3947214-961A-43FA-B823-6C132AC3174D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12040FBE-892A-412D-BB9C-0957F4F2711B}" type="sibTrans" cxnId="{C3947214-961A-43FA-B823-6C132AC3174D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3C3D8EE7-5DBF-4FDB-9CAB-C2A3354F735B}">
      <dgm:prSet custT="1"/>
      <dgm:spPr/>
      <dgm:t>
        <a:bodyPr/>
        <a:lstStyle/>
        <a:p>
          <a:pPr rtl="0" latinLnBrk="1"/>
          <a:r>
            <a:rPr lang="ko-KR" sz="18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확진자수</a:t>
          </a:r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en-US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 </a:t>
          </a:r>
          <a:r>
            <a:rPr 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기온</a:t>
          </a:r>
          <a:endParaRPr lang="ko-KR" sz="18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A017981C-8B86-4E39-ACFA-FF9C97BA6C4F}" type="parTrans" cxnId="{92AB39F3-47FA-4DC8-AD66-5E956360FDF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F8DE3FB7-4878-4762-B448-758EB20CED4E}" type="sibTrans" cxnId="{92AB39F3-47FA-4DC8-AD66-5E956360FDFE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01201B5D-EA5A-43EA-ABFD-48E3C2E8ACC0}">
      <dgm:prSet custT="1"/>
      <dgm:spPr/>
      <dgm:t>
        <a:bodyPr/>
        <a:lstStyle/>
        <a:p>
          <a:pPr rtl="0" latinLnBrk="1"/>
          <a:r>
            <a:rPr lang="ko-KR" altLang="en-US" sz="160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음의 상관관계</a:t>
          </a:r>
          <a:endParaRPr lang="ko-KR" altLang="en-US" sz="160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B37D5054-73EA-48BE-AD9B-8EA0E5666F3E}" type="parTrans" cxnId="{79EC9F3C-A67D-4630-9D7F-4BFA3A7BE1E1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708ABCC7-390C-4229-B518-FD0263E6AD74}" type="sibTrans" cxnId="{79EC9F3C-A67D-4630-9D7F-4BFA3A7BE1E1}">
      <dgm:prSet/>
      <dgm:spPr/>
      <dgm:t>
        <a:bodyPr/>
        <a:lstStyle/>
        <a:p>
          <a:pPr latinLnBrk="1"/>
          <a:endParaRPr lang="ko-KR" altLang="en-US" sz="240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gm:t>
    </dgm:pt>
    <dgm:pt modelId="{E6B35270-0504-4CE7-B7AA-37DF681DFD57}" type="pres">
      <dgm:prSet presAssocID="{5B6EE412-432F-403C-B81A-6C3F7101875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BEE4BB-0C9B-463D-B999-95FC72619200}" type="pres">
      <dgm:prSet presAssocID="{2323D5AD-98AC-410B-868E-048874FC92AC}" presName="ParentComposite" presStyleCnt="0"/>
      <dgm:spPr/>
    </dgm:pt>
    <dgm:pt modelId="{D379CCB1-2E12-4634-B3D8-76268FB1E3D6}" type="pres">
      <dgm:prSet presAssocID="{2323D5AD-98AC-410B-868E-048874FC92AC}" presName="Chord" presStyleLbl="bgShp" presStyleIdx="0" presStyleCnt="3"/>
      <dgm:spPr/>
    </dgm:pt>
    <dgm:pt modelId="{F5B20EA6-E9E8-41A9-A885-935428F26CA0}" type="pres">
      <dgm:prSet presAssocID="{2323D5AD-98AC-410B-868E-048874FC92AC}" presName="Pie" presStyleLbl="alignNode1" presStyleIdx="0" presStyleCnt="3"/>
      <dgm:spPr>
        <a:solidFill>
          <a:srgbClr val="ED6F6F"/>
        </a:solidFill>
        <a:ln>
          <a:solidFill>
            <a:srgbClr val="C00000"/>
          </a:solidFill>
        </a:ln>
      </dgm:spPr>
    </dgm:pt>
    <dgm:pt modelId="{A07DE4D3-C7F4-4E1F-A902-D7333F642DA0}" type="pres">
      <dgm:prSet presAssocID="{2323D5AD-98AC-410B-868E-048874FC92AC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E3B6F8-B5F9-4AF5-9380-3AB6B6F6473D}" type="pres">
      <dgm:prSet presAssocID="{0E7EE3C5-09E2-4EA5-B312-DFC70424DA14}" presName="negSibTrans" presStyleCnt="0"/>
      <dgm:spPr/>
    </dgm:pt>
    <dgm:pt modelId="{2A198F0C-348B-42F7-B170-9E81CEAD9EAC}" type="pres">
      <dgm:prSet presAssocID="{2323D5AD-98AC-410B-868E-048874FC92AC}" presName="composite" presStyleCnt="0"/>
      <dgm:spPr/>
    </dgm:pt>
    <dgm:pt modelId="{395AB91C-DA30-4122-A890-05F1467AA435}" type="pres">
      <dgm:prSet presAssocID="{2323D5AD-98AC-410B-868E-048874FC92AC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F8AF90-2920-436A-9BD4-629291924739}" type="pres">
      <dgm:prSet presAssocID="{2ECB0C20-A623-4159-818A-0023AEB19D5D}" presName="sibTrans" presStyleCnt="0"/>
      <dgm:spPr/>
    </dgm:pt>
    <dgm:pt modelId="{605DC9F9-4FD1-4CC4-93D6-7D2E1AB7C591}" type="pres">
      <dgm:prSet presAssocID="{995E253E-BEE1-42A9-9010-BA8A545E1ABB}" presName="ParentComposite" presStyleCnt="0"/>
      <dgm:spPr/>
    </dgm:pt>
    <dgm:pt modelId="{0711BCC9-848C-4B90-A12D-9D13B4B7D2D6}" type="pres">
      <dgm:prSet presAssocID="{995E253E-BEE1-42A9-9010-BA8A545E1ABB}" presName="Chord" presStyleLbl="bgShp" presStyleIdx="1" presStyleCnt="3"/>
      <dgm:spPr/>
    </dgm:pt>
    <dgm:pt modelId="{97B2A4D9-7B43-46EA-AAAB-D8F4A14C1CEF}" type="pres">
      <dgm:prSet presAssocID="{995E253E-BEE1-42A9-9010-BA8A545E1ABB}" presName="Pie" presStyleLbl="alignNode1" presStyleIdx="1" presStyleCnt="3"/>
      <dgm:spPr>
        <a:solidFill>
          <a:srgbClr val="F5E94D"/>
        </a:solidFill>
        <a:ln>
          <a:solidFill>
            <a:schemeClr val="accent4"/>
          </a:solidFill>
        </a:ln>
      </dgm:spPr>
    </dgm:pt>
    <dgm:pt modelId="{3EBF8722-8C15-445E-A496-0C6187F12746}" type="pres">
      <dgm:prSet presAssocID="{995E253E-BEE1-42A9-9010-BA8A545E1ABB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5CD88F-5F79-4110-86F3-51F9601B0599}" type="pres">
      <dgm:prSet presAssocID="{12040FBE-892A-412D-BB9C-0957F4F2711B}" presName="negSibTrans" presStyleCnt="0"/>
      <dgm:spPr/>
    </dgm:pt>
    <dgm:pt modelId="{883E2B69-626A-447A-B06A-48CAEF5D95FF}" type="pres">
      <dgm:prSet presAssocID="{995E253E-BEE1-42A9-9010-BA8A545E1ABB}" presName="composite" presStyleCnt="0"/>
      <dgm:spPr/>
    </dgm:pt>
    <dgm:pt modelId="{4EBA38B2-F71B-48A9-887C-FBF74C5C8B4C}" type="pres">
      <dgm:prSet presAssocID="{995E253E-BEE1-42A9-9010-BA8A545E1ABB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D15054-460E-4841-AB1F-104127E89043}" type="pres">
      <dgm:prSet presAssocID="{CE28C187-6EAB-477C-B7E3-6B27457AD67E}" presName="sibTrans" presStyleCnt="0"/>
      <dgm:spPr/>
    </dgm:pt>
    <dgm:pt modelId="{61965636-4EC5-4938-828F-D2D1C3D5C504}" type="pres">
      <dgm:prSet presAssocID="{3C3D8EE7-5DBF-4FDB-9CAB-C2A3354F735B}" presName="ParentComposite" presStyleCnt="0"/>
      <dgm:spPr/>
    </dgm:pt>
    <dgm:pt modelId="{2F08D71B-6B34-48ED-B46B-A9892446CC62}" type="pres">
      <dgm:prSet presAssocID="{3C3D8EE7-5DBF-4FDB-9CAB-C2A3354F735B}" presName="Chord" presStyleLbl="bgShp" presStyleIdx="2" presStyleCnt="3"/>
      <dgm:spPr/>
    </dgm:pt>
    <dgm:pt modelId="{E6DF68D1-00C2-4C71-AE5D-8BB61CBA50A7}" type="pres">
      <dgm:prSet presAssocID="{3C3D8EE7-5DBF-4FDB-9CAB-C2A3354F735B}" presName="Pie" presStyleLbl="alignNode1" presStyleIdx="2" presStyleCnt="3"/>
      <dgm:spPr>
        <a:solidFill>
          <a:srgbClr val="B8EF2D"/>
        </a:solidFill>
        <a:ln>
          <a:solidFill>
            <a:srgbClr val="92D050"/>
          </a:solidFill>
        </a:ln>
      </dgm:spPr>
    </dgm:pt>
    <dgm:pt modelId="{EBF34742-D7AB-43A6-85BA-1CD172C25064}" type="pres">
      <dgm:prSet presAssocID="{3C3D8EE7-5DBF-4FDB-9CAB-C2A3354F735B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C6E0DC-B4B2-4E5D-B523-C568A9EBB448}" type="pres">
      <dgm:prSet presAssocID="{708ABCC7-390C-4229-B518-FD0263E6AD74}" presName="negSibTrans" presStyleCnt="0"/>
      <dgm:spPr/>
    </dgm:pt>
    <dgm:pt modelId="{4F721E48-D0F4-4BEB-82F3-A0653340DF17}" type="pres">
      <dgm:prSet presAssocID="{3C3D8EE7-5DBF-4FDB-9CAB-C2A3354F735B}" presName="composite" presStyleCnt="0"/>
      <dgm:spPr/>
    </dgm:pt>
    <dgm:pt modelId="{6F8F3D35-FFAA-4BFB-8250-AC294C2054B8}" type="pres">
      <dgm:prSet presAssocID="{3C3D8EE7-5DBF-4FDB-9CAB-C2A3354F735B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EC3928A-4603-4212-88E3-EAB8430203C1}" type="presOf" srcId="{3C3D8EE7-5DBF-4FDB-9CAB-C2A3354F735B}" destId="{EBF34742-D7AB-43A6-85BA-1CD172C25064}" srcOrd="0" destOrd="0" presId="urn:microsoft.com/office/officeart/2009/3/layout/PieProcess"/>
    <dgm:cxn modelId="{BCFC0F65-5F18-418B-AF9F-9F9D0C09B38E}" srcId="{2323D5AD-98AC-410B-868E-048874FC92AC}" destId="{5D239273-D5FE-4216-94C6-99CBCF2A88A0}" srcOrd="0" destOrd="0" parTransId="{1F00AC0B-C2EF-4464-AFC1-8CD9BD4C2190}" sibTransId="{0E7EE3C5-09E2-4EA5-B312-DFC70424DA14}"/>
    <dgm:cxn modelId="{E0119AC7-F22F-4816-84E0-FFB1EE8583CD}" type="presOf" srcId="{5D239273-D5FE-4216-94C6-99CBCF2A88A0}" destId="{395AB91C-DA30-4122-A890-05F1467AA435}" srcOrd="0" destOrd="0" presId="urn:microsoft.com/office/officeart/2009/3/layout/PieProcess"/>
    <dgm:cxn modelId="{AECC92C4-7F81-4596-AC3C-7BCDD21A3C1E}" type="presOf" srcId="{5B6EE412-432F-403C-B81A-6C3F71018755}" destId="{E6B35270-0504-4CE7-B7AA-37DF681DFD57}" srcOrd="0" destOrd="0" presId="urn:microsoft.com/office/officeart/2009/3/layout/PieProcess"/>
    <dgm:cxn modelId="{3EEEA516-FA5B-46B3-A9CC-2C47E2F5D9E3}" type="presOf" srcId="{8A9CCE90-78C9-49CB-9396-46857098E14E}" destId="{4EBA38B2-F71B-48A9-887C-FBF74C5C8B4C}" srcOrd="0" destOrd="0" presId="urn:microsoft.com/office/officeart/2009/3/layout/PieProcess"/>
    <dgm:cxn modelId="{79EC9F3C-A67D-4630-9D7F-4BFA3A7BE1E1}" srcId="{3C3D8EE7-5DBF-4FDB-9CAB-C2A3354F735B}" destId="{01201B5D-EA5A-43EA-ABFD-48E3C2E8ACC0}" srcOrd="0" destOrd="0" parTransId="{B37D5054-73EA-48BE-AD9B-8EA0E5666F3E}" sibTransId="{708ABCC7-390C-4229-B518-FD0263E6AD74}"/>
    <dgm:cxn modelId="{D91E677C-DE06-4FC5-A10C-41CBA01AF794}" type="presOf" srcId="{995E253E-BEE1-42A9-9010-BA8A545E1ABB}" destId="{3EBF8722-8C15-445E-A496-0C6187F12746}" srcOrd="0" destOrd="0" presId="urn:microsoft.com/office/officeart/2009/3/layout/PieProcess"/>
    <dgm:cxn modelId="{F26FAC8A-620C-44B2-888F-D9CA443DDDF2}" srcId="{5B6EE412-432F-403C-B81A-6C3F71018755}" destId="{995E253E-BEE1-42A9-9010-BA8A545E1ABB}" srcOrd="1" destOrd="0" parTransId="{CEFD8D32-47B8-419C-BBBB-25D368FC8CC3}" sibTransId="{CE28C187-6EAB-477C-B7E3-6B27457AD67E}"/>
    <dgm:cxn modelId="{348DAEDF-1A7D-42A8-981E-E687B61C88F7}" type="presOf" srcId="{2323D5AD-98AC-410B-868E-048874FC92AC}" destId="{A07DE4D3-C7F4-4E1F-A902-D7333F642DA0}" srcOrd="0" destOrd="0" presId="urn:microsoft.com/office/officeart/2009/3/layout/PieProcess"/>
    <dgm:cxn modelId="{C3947214-961A-43FA-B823-6C132AC3174D}" srcId="{995E253E-BEE1-42A9-9010-BA8A545E1ABB}" destId="{8A9CCE90-78C9-49CB-9396-46857098E14E}" srcOrd="0" destOrd="0" parTransId="{DB56ED12-3BC6-45D5-AB0E-53A6C04FBBB4}" sibTransId="{12040FBE-892A-412D-BB9C-0957F4F2711B}"/>
    <dgm:cxn modelId="{5EC33B23-4703-4F3E-B818-6AEEAA1CA8AE}" srcId="{5B6EE412-432F-403C-B81A-6C3F71018755}" destId="{2323D5AD-98AC-410B-868E-048874FC92AC}" srcOrd="0" destOrd="0" parTransId="{16948688-2E31-462E-BA35-1DB50DDC4473}" sibTransId="{2ECB0C20-A623-4159-818A-0023AEB19D5D}"/>
    <dgm:cxn modelId="{92AB39F3-47FA-4DC8-AD66-5E956360FDFE}" srcId="{5B6EE412-432F-403C-B81A-6C3F71018755}" destId="{3C3D8EE7-5DBF-4FDB-9CAB-C2A3354F735B}" srcOrd="2" destOrd="0" parTransId="{A017981C-8B86-4E39-ACFA-FF9C97BA6C4F}" sibTransId="{F8DE3FB7-4878-4762-B448-758EB20CED4E}"/>
    <dgm:cxn modelId="{17CBF140-5B5B-4556-8653-B7D2DD831433}" type="presOf" srcId="{01201B5D-EA5A-43EA-ABFD-48E3C2E8ACC0}" destId="{6F8F3D35-FFAA-4BFB-8250-AC294C2054B8}" srcOrd="0" destOrd="0" presId="urn:microsoft.com/office/officeart/2009/3/layout/PieProcess"/>
    <dgm:cxn modelId="{49DAB5A8-812E-4F08-B716-DE7CBDAAB2E4}" type="presParOf" srcId="{E6B35270-0504-4CE7-B7AA-37DF681DFD57}" destId="{77BEE4BB-0C9B-463D-B999-95FC72619200}" srcOrd="0" destOrd="0" presId="urn:microsoft.com/office/officeart/2009/3/layout/PieProcess"/>
    <dgm:cxn modelId="{47216173-B956-40A5-A77B-929CD667A7DC}" type="presParOf" srcId="{77BEE4BB-0C9B-463D-B999-95FC72619200}" destId="{D379CCB1-2E12-4634-B3D8-76268FB1E3D6}" srcOrd="0" destOrd="0" presId="urn:microsoft.com/office/officeart/2009/3/layout/PieProcess"/>
    <dgm:cxn modelId="{B32386EB-D9A0-480A-B65D-1FD6E44C2035}" type="presParOf" srcId="{77BEE4BB-0C9B-463D-B999-95FC72619200}" destId="{F5B20EA6-E9E8-41A9-A885-935428F26CA0}" srcOrd="1" destOrd="0" presId="urn:microsoft.com/office/officeart/2009/3/layout/PieProcess"/>
    <dgm:cxn modelId="{A344A2CA-3E84-4808-9530-4DD9806235FC}" type="presParOf" srcId="{77BEE4BB-0C9B-463D-B999-95FC72619200}" destId="{A07DE4D3-C7F4-4E1F-A902-D7333F642DA0}" srcOrd="2" destOrd="0" presId="urn:microsoft.com/office/officeart/2009/3/layout/PieProcess"/>
    <dgm:cxn modelId="{C0978228-BD1D-4A45-95B1-F27461BF221B}" type="presParOf" srcId="{E6B35270-0504-4CE7-B7AA-37DF681DFD57}" destId="{8CE3B6F8-B5F9-4AF5-9380-3AB6B6F6473D}" srcOrd="1" destOrd="0" presId="urn:microsoft.com/office/officeart/2009/3/layout/PieProcess"/>
    <dgm:cxn modelId="{E9A9B749-414D-4E17-B8BA-81D524794923}" type="presParOf" srcId="{E6B35270-0504-4CE7-B7AA-37DF681DFD57}" destId="{2A198F0C-348B-42F7-B170-9E81CEAD9EAC}" srcOrd="2" destOrd="0" presId="urn:microsoft.com/office/officeart/2009/3/layout/PieProcess"/>
    <dgm:cxn modelId="{8F368A3B-97BC-4259-B815-16833AC1BD26}" type="presParOf" srcId="{2A198F0C-348B-42F7-B170-9E81CEAD9EAC}" destId="{395AB91C-DA30-4122-A890-05F1467AA435}" srcOrd="0" destOrd="0" presId="urn:microsoft.com/office/officeart/2009/3/layout/PieProcess"/>
    <dgm:cxn modelId="{B8EC1CB5-DCEA-4770-BCA8-D88ADC03808F}" type="presParOf" srcId="{E6B35270-0504-4CE7-B7AA-37DF681DFD57}" destId="{62F8AF90-2920-436A-9BD4-629291924739}" srcOrd="3" destOrd="0" presId="urn:microsoft.com/office/officeart/2009/3/layout/PieProcess"/>
    <dgm:cxn modelId="{C8F455FB-0324-4FA9-816E-D4A73BC3E2C8}" type="presParOf" srcId="{E6B35270-0504-4CE7-B7AA-37DF681DFD57}" destId="{605DC9F9-4FD1-4CC4-93D6-7D2E1AB7C591}" srcOrd="4" destOrd="0" presId="urn:microsoft.com/office/officeart/2009/3/layout/PieProcess"/>
    <dgm:cxn modelId="{852A695B-7ED1-439F-8035-77990FB1BA45}" type="presParOf" srcId="{605DC9F9-4FD1-4CC4-93D6-7D2E1AB7C591}" destId="{0711BCC9-848C-4B90-A12D-9D13B4B7D2D6}" srcOrd="0" destOrd="0" presId="urn:microsoft.com/office/officeart/2009/3/layout/PieProcess"/>
    <dgm:cxn modelId="{8B736955-E753-40FE-8B53-328B49407A90}" type="presParOf" srcId="{605DC9F9-4FD1-4CC4-93D6-7D2E1AB7C591}" destId="{97B2A4D9-7B43-46EA-AAAB-D8F4A14C1CEF}" srcOrd="1" destOrd="0" presId="urn:microsoft.com/office/officeart/2009/3/layout/PieProcess"/>
    <dgm:cxn modelId="{3C04EBF5-181D-4CD7-93D9-575C201245B6}" type="presParOf" srcId="{605DC9F9-4FD1-4CC4-93D6-7D2E1AB7C591}" destId="{3EBF8722-8C15-445E-A496-0C6187F12746}" srcOrd="2" destOrd="0" presId="urn:microsoft.com/office/officeart/2009/3/layout/PieProcess"/>
    <dgm:cxn modelId="{79C9B833-D025-43D5-BDB3-17D584877A50}" type="presParOf" srcId="{E6B35270-0504-4CE7-B7AA-37DF681DFD57}" destId="{295CD88F-5F79-4110-86F3-51F9601B0599}" srcOrd="5" destOrd="0" presId="urn:microsoft.com/office/officeart/2009/3/layout/PieProcess"/>
    <dgm:cxn modelId="{108C0296-8433-4BD6-BD87-32172A2D9073}" type="presParOf" srcId="{E6B35270-0504-4CE7-B7AA-37DF681DFD57}" destId="{883E2B69-626A-447A-B06A-48CAEF5D95FF}" srcOrd="6" destOrd="0" presId="urn:microsoft.com/office/officeart/2009/3/layout/PieProcess"/>
    <dgm:cxn modelId="{E84505D5-FC8F-487E-AD5D-75A0475C0CC6}" type="presParOf" srcId="{883E2B69-626A-447A-B06A-48CAEF5D95FF}" destId="{4EBA38B2-F71B-48A9-887C-FBF74C5C8B4C}" srcOrd="0" destOrd="0" presId="urn:microsoft.com/office/officeart/2009/3/layout/PieProcess"/>
    <dgm:cxn modelId="{3F89261D-6684-4819-9A64-AED34C26D0BD}" type="presParOf" srcId="{E6B35270-0504-4CE7-B7AA-37DF681DFD57}" destId="{8FD15054-460E-4841-AB1F-104127E89043}" srcOrd="7" destOrd="0" presId="urn:microsoft.com/office/officeart/2009/3/layout/PieProcess"/>
    <dgm:cxn modelId="{ADA11078-F12D-4880-820C-D450B085DABD}" type="presParOf" srcId="{E6B35270-0504-4CE7-B7AA-37DF681DFD57}" destId="{61965636-4EC5-4938-828F-D2D1C3D5C504}" srcOrd="8" destOrd="0" presId="urn:microsoft.com/office/officeart/2009/3/layout/PieProcess"/>
    <dgm:cxn modelId="{83D6C1A0-7DA9-44BE-82C3-85F1DF5D6398}" type="presParOf" srcId="{61965636-4EC5-4938-828F-D2D1C3D5C504}" destId="{2F08D71B-6B34-48ED-B46B-A9892446CC62}" srcOrd="0" destOrd="0" presId="urn:microsoft.com/office/officeart/2009/3/layout/PieProcess"/>
    <dgm:cxn modelId="{615534B0-7260-4BE8-8640-F7AD8F3EA952}" type="presParOf" srcId="{61965636-4EC5-4938-828F-D2D1C3D5C504}" destId="{E6DF68D1-00C2-4C71-AE5D-8BB61CBA50A7}" srcOrd="1" destOrd="0" presId="urn:microsoft.com/office/officeart/2009/3/layout/PieProcess"/>
    <dgm:cxn modelId="{893071FA-5F23-4C2B-8D1F-E4D738654B73}" type="presParOf" srcId="{61965636-4EC5-4938-828F-D2D1C3D5C504}" destId="{EBF34742-D7AB-43A6-85BA-1CD172C25064}" srcOrd="2" destOrd="0" presId="urn:microsoft.com/office/officeart/2009/3/layout/PieProcess"/>
    <dgm:cxn modelId="{D0E72AF0-6787-4735-B3B2-C2AF38483B98}" type="presParOf" srcId="{E6B35270-0504-4CE7-B7AA-37DF681DFD57}" destId="{D1C6E0DC-B4B2-4E5D-B523-C568A9EBB448}" srcOrd="9" destOrd="0" presId="urn:microsoft.com/office/officeart/2009/3/layout/PieProcess"/>
    <dgm:cxn modelId="{5008ADEB-85AD-44EF-86F8-823AE8F21C1A}" type="presParOf" srcId="{E6B35270-0504-4CE7-B7AA-37DF681DFD57}" destId="{4F721E48-D0F4-4BEB-82F3-A0653340DF17}" srcOrd="10" destOrd="0" presId="urn:microsoft.com/office/officeart/2009/3/layout/PieProcess"/>
    <dgm:cxn modelId="{4D0EB490-C451-411D-A378-2DFB3CB8A925}" type="presParOf" srcId="{4F721E48-D0F4-4BEB-82F3-A0653340DF17}" destId="{6F8F3D35-FFAA-4BFB-8250-AC294C2054B8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9CCB1-2E12-4634-B3D8-76268FB1E3D6}">
      <dsp:nvSpPr>
        <dsp:cNvPr id="0" name=""/>
        <dsp:cNvSpPr/>
      </dsp:nvSpPr>
      <dsp:spPr>
        <a:xfrm>
          <a:off x="1791" y="515140"/>
          <a:ext cx="749116" cy="749116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20EA6-E9E8-41A9-A885-935428F26CA0}">
      <dsp:nvSpPr>
        <dsp:cNvPr id="0" name=""/>
        <dsp:cNvSpPr/>
      </dsp:nvSpPr>
      <dsp:spPr>
        <a:xfrm>
          <a:off x="76703" y="590051"/>
          <a:ext cx="599293" cy="599293"/>
        </a:xfrm>
        <a:prstGeom prst="pie">
          <a:avLst>
            <a:gd name="adj1" fmla="val 12600000"/>
            <a:gd name="adj2" fmla="val 16200000"/>
          </a:avLst>
        </a:prstGeom>
        <a:solidFill>
          <a:srgbClr val="ED6F6F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DE4D3-C7F4-4E1F-A902-D7333F642DA0}">
      <dsp:nvSpPr>
        <dsp:cNvPr id="0" name=""/>
        <dsp:cNvSpPr/>
      </dsp:nvSpPr>
      <dsp:spPr>
        <a:xfrm rot="16200000">
          <a:off x="-859692" y="2200652"/>
          <a:ext cx="2172437" cy="4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확진자수</a:t>
          </a: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en-US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</a:t>
          </a: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ko-KR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민원</a:t>
          </a:r>
          <a:r>
            <a:rPr lang="ko-KR" altLang="en-US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건수</a:t>
          </a:r>
          <a:endParaRPr lang="ko-KR" sz="1800" kern="12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-859692" y="2200652"/>
        <a:ext cx="2172437" cy="449469"/>
      </dsp:txXfrm>
    </dsp:sp>
    <dsp:sp modelId="{395AB91C-DA30-4122-A890-05F1467AA435}">
      <dsp:nvSpPr>
        <dsp:cNvPr id="0" name=""/>
        <dsp:cNvSpPr/>
      </dsp:nvSpPr>
      <dsp:spPr>
        <a:xfrm>
          <a:off x="526173" y="515140"/>
          <a:ext cx="1498232" cy="299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상관관계 없음</a:t>
          </a:r>
          <a:endParaRPr lang="ko-KR" altLang="en-US" sz="1600" kern="1200" dirty="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526173" y="515140"/>
        <a:ext cx="1498232" cy="2996465"/>
      </dsp:txXfrm>
    </dsp:sp>
    <dsp:sp modelId="{0711BCC9-848C-4B90-A12D-9D13B4B7D2D6}">
      <dsp:nvSpPr>
        <dsp:cNvPr id="0" name=""/>
        <dsp:cNvSpPr/>
      </dsp:nvSpPr>
      <dsp:spPr>
        <a:xfrm>
          <a:off x="2229385" y="515140"/>
          <a:ext cx="749116" cy="749116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2A4D9-7B43-46EA-AAAB-D8F4A14C1CEF}">
      <dsp:nvSpPr>
        <dsp:cNvPr id="0" name=""/>
        <dsp:cNvSpPr/>
      </dsp:nvSpPr>
      <dsp:spPr>
        <a:xfrm>
          <a:off x="2304297" y="590051"/>
          <a:ext cx="599293" cy="599293"/>
        </a:xfrm>
        <a:prstGeom prst="pie">
          <a:avLst>
            <a:gd name="adj1" fmla="val 9000000"/>
            <a:gd name="adj2" fmla="val 16200000"/>
          </a:avLst>
        </a:prstGeom>
        <a:solidFill>
          <a:srgbClr val="F5E94D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F8722-8C15-445E-A496-0C6187F12746}">
      <dsp:nvSpPr>
        <dsp:cNvPr id="0" name=""/>
        <dsp:cNvSpPr/>
      </dsp:nvSpPr>
      <dsp:spPr>
        <a:xfrm rot="16200000">
          <a:off x="1367902" y="2200652"/>
          <a:ext cx="2172437" cy="4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평균기온 </a:t>
          </a:r>
          <a:r>
            <a:rPr lang="en-US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</a:t>
          </a: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ko-KR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민원</a:t>
          </a:r>
          <a:r>
            <a:rPr lang="ko-KR" altLang="en-US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건수</a:t>
          </a:r>
          <a:endParaRPr lang="ko-KR" sz="1800" kern="12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1367902" y="2200652"/>
        <a:ext cx="2172437" cy="449469"/>
      </dsp:txXfrm>
    </dsp:sp>
    <dsp:sp modelId="{4EBA38B2-F71B-48A9-887C-FBF74C5C8B4C}">
      <dsp:nvSpPr>
        <dsp:cNvPr id="0" name=""/>
        <dsp:cNvSpPr/>
      </dsp:nvSpPr>
      <dsp:spPr>
        <a:xfrm>
          <a:off x="2753767" y="515140"/>
          <a:ext cx="1498232" cy="299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약한 상관관계 </a:t>
          </a:r>
          <a:r>
            <a:rPr lang="en-US" altLang="ko-KR" sz="16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0.3&lt;</a:t>
          </a:r>
          <a:r>
            <a:rPr lang="en-US" altLang="ko-KR" sz="1600" kern="1200" dirty="0" err="1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corr</a:t>
          </a:r>
          <a:r>
            <a:rPr lang="en-US" altLang="ko-KR" sz="16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&lt;0.7</a:t>
          </a:r>
          <a:endParaRPr lang="ko-KR" altLang="en-US" sz="1600" kern="1200" dirty="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2753767" y="515140"/>
        <a:ext cx="1498232" cy="2996465"/>
      </dsp:txXfrm>
    </dsp:sp>
    <dsp:sp modelId="{2F08D71B-6B34-48ED-B46B-A9892446CC62}">
      <dsp:nvSpPr>
        <dsp:cNvPr id="0" name=""/>
        <dsp:cNvSpPr/>
      </dsp:nvSpPr>
      <dsp:spPr>
        <a:xfrm>
          <a:off x="4456980" y="515140"/>
          <a:ext cx="749116" cy="749116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F68D1-00C2-4C71-AE5D-8BB61CBA50A7}">
      <dsp:nvSpPr>
        <dsp:cNvPr id="0" name=""/>
        <dsp:cNvSpPr/>
      </dsp:nvSpPr>
      <dsp:spPr>
        <a:xfrm>
          <a:off x="4531891" y="590051"/>
          <a:ext cx="599293" cy="599293"/>
        </a:xfrm>
        <a:prstGeom prst="pie">
          <a:avLst>
            <a:gd name="adj1" fmla="val 5400000"/>
            <a:gd name="adj2" fmla="val 16200000"/>
          </a:avLst>
        </a:prstGeom>
        <a:solidFill>
          <a:srgbClr val="B8EF2D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34742-D7AB-43A6-85BA-1CD172C25064}">
      <dsp:nvSpPr>
        <dsp:cNvPr id="0" name=""/>
        <dsp:cNvSpPr/>
      </dsp:nvSpPr>
      <dsp:spPr>
        <a:xfrm rot="16200000">
          <a:off x="3595496" y="2200652"/>
          <a:ext cx="2172437" cy="4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 dirty="0" err="1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확진자수</a:t>
          </a: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 </a:t>
          </a:r>
          <a:r>
            <a:rPr lang="en-US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X </a:t>
          </a:r>
          <a:r>
            <a:rPr lang="ko-KR" sz="18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rPr>
            <a:t>기온</a:t>
          </a:r>
          <a:endParaRPr lang="ko-KR" sz="1800" kern="1200" dirty="0"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3595496" y="2200652"/>
        <a:ext cx="2172437" cy="449469"/>
      </dsp:txXfrm>
    </dsp:sp>
    <dsp:sp modelId="{6F8F3D35-FFAA-4BFB-8250-AC294C2054B8}">
      <dsp:nvSpPr>
        <dsp:cNvPr id="0" name=""/>
        <dsp:cNvSpPr/>
      </dsp:nvSpPr>
      <dsp:spPr>
        <a:xfrm>
          <a:off x="4981361" y="515140"/>
          <a:ext cx="1498232" cy="2996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rPr>
            <a:t>음의 상관관계</a:t>
          </a:r>
          <a:endParaRPr lang="ko-KR" altLang="en-US" sz="1600" kern="1200">
            <a:solidFill>
              <a:srgbClr val="1C3B69"/>
            </a:solidFill>
            <a:latin typeface="210 옴니굴림 030" panose="02020603020101020101" pitchFamily="18" charset="-127"/>
            <a:ea typeface="210 옴니굴림 030" panose="02020603020101020101" pitchFamily="18" charset="-127"/>
          </a:endParaRPr>
        </a:p>
      </dsp:txBody>
      <dsp:txXfrm>
        <a:off x="4981361" y="515140"/>
        <a:ext cx="1498232" cy="2996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0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추후발전방향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저희의 현재 웹은 실시간 연동이 되지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추후 발전을 통해 실시간으로 어떤 민원들이 처리되고 있는지 보여주고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 </a:t>
            </a:r>
            <a:r>
              <a:rPr lang="ko-KR" altLang="en-US" dirty="0" err="1" smtClean="0"/>
              <a:t>민원뿐만</a:t>
            </a:r>
            <a:r>
              <a:rPr lang="ko-KR" altLang="en-US" dirty="0" smtClean="0"/>
              <a:t> 아니라 트위터 등에 올라온 민원키워드를 자동 크롤링하여 실시간으로 집계하고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분석한 결과를 보여주도록 </a:t>
            </a:r>
            <a:r>
              <a:rPr lang="ko-KR" altLang="en-US" dirty="0" err="1" smtClean="0"/>
              <a:t>발전시킬예정입니다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저희의 처음 </a:t>
            </a:r>
            <a:r>
              <a:rPr lang="ko-KR" altLang="en-US" dirty="0" err="1" smtClean="0"/>
              <a:t>기획의도인</a:t>
            </a:r>
            <a:endParaRPr lang="ko-KR" altLang="en-US" dirty="0" smtClean="0"/>
          </a:p>
          <a:p>
            <a:r>
              <a:rPr lang="ko-KR" altLang="en-US" dirty="0" smtClean="0"/>
              <a:t>동일한 내용의 </a:t>
            </a:r>
            <a:r>
              <a:rPr lang="ko-KR" altLang="en-US" dirty="0" err="1" smtClean="0"/>
              <a:t>민원전화가</a:t>
            </a:r>
            <a:r>
              <a:rPr lang="ko-KR" altLang="en-US" dirty="0" smtClean="0"/>
              <a:t> 몰려 </a:t>
            </a:r>
            <a:r>
              <a:rPr lang="ko-KR" altLang="en-US" dirty="0" err="1" smtClean="0"/>
              <a:t>상담사가</a:t>
            </a:r>
            <a:r>
              <a:rPr lang="ko-KR" altLang="en-US" dirty="0" smtClean="0"/>
              <a:t> 전화를 받지 못하는 </a:t>
            </a:r>
            <a:r>
              <a:rPr lang="ko-KR" altLang="en-US" dirty="0" err="1" smtClean="0"/>
              <a:t>상황일때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저희의 민원 라이브 </a:t>
            </a:r>
            <a:r>
              <a:rPr lang="ko-KR" altLang="en-US" dirty="0" err="1" smtClean="0"/>
              <a:t>웹페이지로</a:t>
            </a:r>
            <a:r>
              <a:rPr lang="ko-KR" altLang="en-US" dirty="0" smtClean="0"/>
              <a:t> 자동 연결해주고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전화연결이 될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까지 기다리는 대신에  현재 해당 민원이 처리되고 있음을 주민들이 직접인지하도록 해주어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중복민원의</a:t>
            </a:r>
            <a:r>
              <a:rPr lang="ko-KR" altLang="en-US" dirty="0" smtClean="0"/>
              <a:t> 감소와 </a:t>
            </a:r>
            <a:r>
              <a:rPr lang="ko-KR" altLang="en-US" dirty="0" err="1" smtClean="0"/>
              <a:t>상담사들이</a:t>
            </a:r>
            <a:r>
              <a:rPr lang="ko-KR" altLang="en-US" dirty="0" smtClean="0"/>
              <a:t> 받을 스트레스를 줄이는 방향대로 발전시킬 예정입니다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8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3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spc="-75" dirty="0" smtClean="0">
                <a:solidFill>
                  <a:srgbClr val="333333"/>
                </a:solidFill>
                <a:latin typeface="HelveticaNeue-Light" charset="0"/>
                <a:ea typeface="Malgun Gothic" charset="0"/>
              </a:rPr>
              <a:t>-결과 </a:t>
            </a:r>
            <a:r>
              <a:rPr lang="ko-KR" altLang="ko-KR" sz="1200" b="0" i="0" spc="-75" dirty="0" err="1" smtClean="0">
                <a:solidFill>
                  <a:srgbClr val="333333"/>
                </a:solidFill>
                <a:latin typeface="HelveticaNeue-Light" charset="0"/>
                <a:ea typeface="Malgun Gothic" charset="0"/>
              </a:rPr>
              <a:t>불법주정차</a:t>
            </a:r>
            <a:r>
              <a:rPr lang="ko-KR" altLang="ko-KR" sz="1200" b="0" i="0" spc="-75" dirty="0" smtClean="0">
                <a:solidFill>
                  <a:srgbClr val="333333"/>
                </a:solidFill>
                <a:latin typeface="HelveticaNeue-Light" charset="0"/>
                <a:ea typeface="Malgun Gothic" charset="0"/>
              </a:rPr>
              <a:t> 키워드가 2019년 대비 2배정도 증가한 것을 보아 코로나 시국에 자가용을 타고 이동하는 비율이 증가해서 이런 결과가 </a:t>
            </a:r>
            <a:r>
              <a:rPr lang="ko-KR" altLang="ko-KR" sz="1200" b="0" i="0" spc="-75" dirty="0" err="1" smtClean="0">
                <a:solidFill>
                  <a:srgbClr val="333333"/>
                </a:solidFill>
                <a:latin typeface="HelveticaNeue-Light" charset="0"/>
                <a:ea typeface="Malgun Gothic" charset="0"/>
              </a:rPr>
              <a:t>나온것이</a:t>
            </a:r>
            <a:r>
              <a:rPr lang="ko-KR" altLang="ko-KR" sz="1200" b="0" i="0" spc="-75" dirty="0" smtClean="0">
                <a:solidFill>
                  <a:srgbClr val="333333"/>
                </a:solidFill>
                <a:latin typeface="HelveticaNeue-Light" charset="0"/>
                <a:ea typeface="Malgun Gothic" charset="0"/>
              </a:rPr>
              <a:t> 아닐까 추측..</a:t>
            </a:r>
            <a:endParaRPr lang="ko-KR" altLang="en-US" sz="1200" b="0" i="0" dirty="0" smtClean="0">
              <a:solidFill>
                <a:srgbClr val="333333"/>
              </a:solidFill>
              <a:latin typeface="HelveticaNeue-Light" charset="0"/>
              <a:ea typeface="Malgun Gothic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여성보다 남성의 민원발생이 많았음을 알 수 있고, 30대, 40대, 50대 순으로 민원발생량이 많았다.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228600" indent="-228600" latinLnBrk="0">
              <a:buFont typeface="Arial"/>
              <a:buChar char="•"/>
            </a:pP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x축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: 연령대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y축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: 해당 연령에 따른 전체 </a:t>
            </a: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민원건수의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7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latinLnBrk="0">
              <a:buFontTx/>
              <a:buNone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2020-08-13일 80531건으로 </a:t>
            </a: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이상값을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가졌다.</a:t>
            </a:r>
          </a:p>
          <a:p>
            <a:pPr marL="228600" indent="-228600" algn="r" latinLnBrk="0">
              <a:buFontTx/>
              <a:buNone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2020년-08-13일 기준으로 민원 키워드를 </a:t>
            </a: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한 결과</a:t>
            </a:r>
          </a:p>
          <a:p>
            <a:pPr marL="228600" indent="-228600" latinLnBrk="0">
              <a:buFontTx/>
              <a:buNone/>
            </a:pPr>
            <a:endParaRPr lang="ko-KR" altLang="en-US" sz="1200" dirty="0" smtClean="0">
              <a:latin typeface="+mn-lt"/>
              <a:ea typeface="+mn-ea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200" dirty="0" smtClean="0">
              <a:latin typeface="+mn-lt"/>
              <a:ea typeface="+mn-ea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"keyword":"하남_연장","df":27599,"rank":1</a:t>
            </a:r>
          </a:p>
          <a:p>
            <a:pPr marL="254000" indent="-25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/>
              <a:buChar char=""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"keyword":"직결연장_원안","df":27560,"rank":2,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맑은 고딕"/>
              <a:buChar char="•"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"keyword":"교산지구_지하철","df":27559,"rank":3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맑은 고딕"/>
              <a:buChar char="•"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"keyword":"하남시_범시민연대","df":27556,"rank":4,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맑은 고딕"/>
              <a:buChar char="•"/>
            </a:pPr>
            <a:r>
              <a:rPr lang="ko-KR" altLang="en-US" sz="1200" dirty="0" smtClean="0">
                <a:latin typeface="+mn-lt"/>
                <a:ea typeface="+mn-ea"/>
                <a:cs typeface="+mn-cs"/>
              </a:rPr>
              <a:t>"keyword":"하남연장_원안","df":27555,"rank":5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6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불법 </a:t>
            </a:r>
            <a:r>
              <a:rPr lang="ko-KR" altLang="en-US" dirty="0" err="1" smtClean="0"/>
              <a:t>주정차</a:t>
            </a:r>
            <a:r>
              <a:rPr lang="ko-KR" altLang="en-US" dirty="0" smtClean="0"/>
              <a:t> 가장 많음 </a:t>
            </a:r>
            <a:r>
              <a:rPr lang="en-US" altLang="ko-KR" dirty="0" smtClean="0"/>
              <a:t>2019-2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2020-1</a:t>
            </a:r>
            <a:r>
              <a:rPr lang="ko-KR" altLang="en-US" baseline="0" dirty="0" smtClean="0"/>
              <a:t>위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극상치</a:t>
            </a:r>
            <a:r>
              <a:rPr lang="en-US" altLang="ko-KR" baseline="0" dirty="0" smtClean="0"/>
              <a:t>) =&gt; </a:t>
            </a:r>
            <a:r>
              <a:rPr lang="ko-KR" altLang="en-US" baseline="0" dirty="0" smtClean="0"/>
              <a:t>다른 키워드보다 약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배 이상 </a:t>
            </a:r>
            <a:r>
              <a:rPr lang="ko-KR" altLang="en-US" b="1" baseline="0" dirty="0" smtClean="0"/>
              <a:t>많이 언급됨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6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/>
              <a:t>예상해보자!</a:t>
            </a:r>
          </a:p>
          <a:p>
            <a:pPr marL="228600" indent="-228600" latinLnBrk="0">
              <a:buFontTx/>
              <a:buNone/>
            </a:pPr>
            <a:endParaRPr lang="ko-KR" altLang="en-US" dirty="0" smtClean="0"/>
          </a:p>
          <a:p>
            <a:pPr marL="228600" indent="-228600" latinLnBrk="0">
              <a:buFont typeface="Arial"/>
              <a:buChar char="•"/>
            </a:pPr>
            <a:r>
              <a:rPr lang="ko-KR" altLang="en-US" dirty="0" smtClean="0"/>
              <a:t>2019년과 2020년의 큰 차이는 무엇일까?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 dirty="0" smtClean="0"/>
          </a:p>
          <a:p>
            <a:pPr marL="228600" indent="-228600" latinLnBrk="0">
              <a:buFont typeface="Arial"/>
              <a:buChar char="•"/>
            </a:pPr>
            <a:r>
              <a:rPr lang="ko-KR" altLang="en-US" dirty="0" smtClean="0"/>
              <a:t>아마도 가장 큰 차이가 있다면, 2020년은 코로나가 시작된 해라는 것이다.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 dirty="0" smtClean="0"/>
          </a:p>
          <a:p>
            <a:pPr marL="228600" indent="-228600" latinLnBrk="0">
              <a:buFont typeface="Arial"/>
              <a:buChar char="•"/>
            </a:pPr>
            <a:r>
              <a:rPr lang="ko-KR" altLang="en-US" dirty="0" smtClean="0"/>
              <a:t>코로나로 인해 대중교통 보다는 자가용을 타고 이동하는 빈도가 높아졌기 때문에 불법 </a:t>
            </a:r>
            <a:r>
              <a:rPr lang="ko-KR" altLang="en-US" dirty="0" err="1" smtClean="0"/>
              <a:t>주정차관련</a:t>
            </a:r>
            <a:r>
              <a:rPr lang="ko-KR" altLang="en-US" dirty="0" smtClean="0"/>
              <a:t> 민원 또한 높아지지 않았을까?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04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77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5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47" y="345242"/>
            <a:ext cx="10516235" cy="629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436495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>
            <a:lvl1pPr>
              <a:defRPr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>
              <a:defRPr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2pPr>
            <a:lvl3pPr>
              <a:defRPr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3pPr>
            <a:lvl4pPr>
              <a:defRPr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4pPr>
            <a:lvl5pPr>
              <a:defRPr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7148" y="355183"/>
            <a:ext cx="10515600" cy="619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4000" kern="1200" dirty="0">
          <a:solidFill>
            <a:srgbClr val="436495"/>
          </a:solidFill>
          <a:latin typeface="에스코어 드림 1 Thin" panose="020B0403030302020204" pitchFamily="34" charset="-127"/>
          <a:ea typeface="에스코어 드림 1 Thin" panose="020B04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22539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22539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22539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22539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22539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oojain1/867" TargetMode="External"/><Relationship Id="rId2" Type="http://schemas.openxmlformats.org/officeDocument/2006/relationships/hyperlink" Target="https://www.edaily.co.kr/news/read?newsId=01374326625933576&amp;mediaCodeNo=257&amp;OutLnkChk=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9 Red Paint Brush Stroke (PNG Transparent) | OnlyGFX.com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67" y="2145649"/>
            <a:ext cx="8319991" cy="20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b="1" dirty="0" smtClean="0">
                <a:solidFill>
                  <a:srgbClr val="43649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민원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b="1" dirty="0" smtClean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라이브</a:t>
            </a:r>
            <a:endParaRPr lang="ko-KR" altLang="en-US" b="1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실시간 민원 </a:t>
            </a:r>
            <a:r>
              <a:rPr lang="ko-KR" altLang="en-US" b="1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분석</a:t>
            </a: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및</a:t>
            </a:r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외부요인에 따른 민원 수 </a:t>
            </a:r>
            <a:r>
              <a:rPr lang="ko-KR" altLang="en-US" b="1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예측</a:t>
            </a:r>
            <a:endParaRPr lang="ko-KR" altLang="en-US" b="1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1060" y="-2342998"/>
            <a:ext cx="2276793" cy="571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8" y="-2102928"/>
            <a:ext cx="6401693" cy="571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52117" y="-1426936"/>
            <a:ext cx="2219635" cy="87642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760720" y="2409534"/>
            <a:ext cx="2529523" cy="970438"/>
            <a:chOff x="5760720" y="2362200"/>
            <a:chExt cx="2529523" cy="970438"/>
          </a:xfrm>
        </p:grpSpPr>
        <p:sp>
          <p:nvSpPr>
            <p:cNvPr id="10" name="직사각형 9"/>
            <p:cNvSpPr/>
            <p:nvPr/>
          </p:nvSpPr>
          <p:spPr>
            <a:xfrm>
              <a:off x="5760720" y="2478881"/>
              <a:ext cx="2423001" cy="853757"/>
            </a:xfrm>
            <a:prstGeom prst="rect">
              <a:avLst/>
            </a:prstGeom>
            <a:noFill/>
            <a:ln w="25400">
              <a:solidFill>
                <a:srgbClr val="4364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77200" y="2362200"/>
              <a:ext cx="213043" cy="2130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190150" y="5670550"/>
            <a:ext cx="4788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발표 일시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: 2020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12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월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24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(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목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spc="-75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김혜빈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*, 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신지수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 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이상은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 </a:t>
            </a:r>
            <a:r>
              <a:rPr lang="ko-KR" altLang="en-US" sz="2000" spc="-75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최윤형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 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최현정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7518" y="253588"/>
            <a:ext cx="4652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[</a:t>
            </a:r>
            <a:r>
              <a:rPr lang="ko-KR" altLang="en-US" spc="-75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멀티캠퍼스</a:t>
            </a:r>
            <a:r>
              <a:rPr lang="en-US" altLang="ko-KR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]</a:t>
            </a:r>
            <a:r>
              <a:rPr lang="ko-KR" altLang="en-US" spc="-75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청년취업아카데미 </a:t>
            </a:r>
            <a:endParaRPr lang="en-US" altLang="ko-KR" spc="-75" dirty="0" smtClean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r>
              <a:rPr lang="ko-KR" altLang="en-US" spc="-75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파이썬</a:t>
            </a:r>
            <a:r>
              <a:rPr lang="ko-KR" altLang="en-US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pc="-75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기반 </a:t>
            </a:r>
            <a:r>
              <a:rPr lang="ko-KR" altLang="en-US" spc="-75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머신러닝</a:t>
            </a:r>
            <a:r>
              <a:rPr lang="ko-KR" altLang="en-US" spc="-75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응용 웹 </a:t>
            </a:r>
            <a:r>
              <a:rPr lang="ko-KR" altLang="en-US" spc="-75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서비스개발</a:t>
            </a:r>
            <a:r>
              <a:rPr lang="ko-KR" altLang="en-US" spc="-75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과정</a:t>
            </a:r>
            <a:endParaRPr lang="en-US" altLang="ko-KR" spc="-75" dirty="0" smtClean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267326" y="3523330"/>
            <a:ext cx="2598821" cy="385011"/>
          </a:xfrm>
          <a:prstGeom prst="roundRect">
            <a:avLst>
              <a:gd name="adj" fmla="val 33334"/>
            </a:avLst>
          </a:prstGeom>
          <a:solidFill>
            <a:srgbClr val="FB9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094037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algn="ctr" latinLnBrk="0">
              <a:buFontTx/>
              <a:buNone/>
            </a:pPr>
            <a:r>
              <a:rPr lang="ko-KR" sz="4400" b="1" i="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 </a:t>
            </a:r>
            <a:r>
              <a:rPr 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어떤 </a:t>
            </a:r>
            <a:r>
              <a:rPr lang="ko-KR" sz="4400" b="1" i="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집단이 민원을 가장 많이 낼까?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4522" y="4431450"/>
            <a:ext cx="5303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민원 빈도가 많은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무엇일까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41265" y="1808916"/>
            <a:ext cx="909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성별 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|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여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성이 민원을 더 많이 낼 것이다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0776" y="4337634"/>
            <a:ext cx="10335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연령 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|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경제 활동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연령에서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많이 나타날 것이다</a:t>
            </a: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18700" y="4337634"/>
            <a:ext cx="2511207" cy="7130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rgbClr val="1C3B6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30769" y="1795584"/>
            <a:ext cx="890955" cy="7130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1C3B6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56605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72719" y="23495"/>
            <a:ext cx="10516235" cy="6832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 smtClean="0"/>
              <a:t>민원 데이터 </a:t>
            </a: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집단 빈도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238429" y="634259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최근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 동안의 민원 데이터 총합계를 비교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1607" y="1296858"/>
            <a:ext cx="9598660" cy="3564453"/>
            <a:chOff x="1201607" y="1547868"/>
            <a:chExt cx="9598660" cy="3564453"/>
          </a:xfrm>
        </p:grpSpPr>
        <p:pic>
          <p:nvPicPr>
            <p:cNvPr id="5" name="그림 34" descr="C:/Users/HYEBIN/AppData/Roaming/PolarisOffice/ETemp/164_13651944/fImage9268159912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012" y="1549138"/>
              <a:ext cx="4453255" cy="3262630"/>
            </a:xfrm>
            <a:prstGeom prst="rect">
              <a:avLst/>
            </a:prstGeom>
            <a:noFill/>
          </p:spPr>
        </p:pic>
        <p:pic>
          <p:nvPicPr>
            <p:cNvPr id="6" name="그림 35" descr="C:/Users/HYEBIN/AppData/Roaming/PolarisOffice/ETemp/164_13651944/fImage9808161939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02" y="1547868"/>
              <a:ext cx="4488815" cy="3251200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3456214" y="4716134"/>
              <a:ext cx="958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연령 대</a:t>
              </a:r>
              <a:endParaRPr lang="ko-KR" altLang="en-US" dirty="0">
                <a:solidFill>
                  <a:srgbClr val="1C3B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20314" y="4742989"/>
              <a:ext cx="958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연령 대</a:t>
              </a:r>
              <a:endParaRPr lang="ko-KR" altLang="en-US" dirty="0">
                <a:solidFill>
                  <a:srgbClr val="1C3B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6200000">
              <a:off x="478813" y="2995787"/>
              <a:ext cx="18149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민원 건 수의 합</a:t>
              </a:r>
              <a:endParaRPr lang="ko-KR" altLang="en-US" dirty="0">
                <a:solidFill>
                  <a:srgbClr val="1C3B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44023" y="5223005"/>
            <a:ext cx="540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성별 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|</a:t>
            </a: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1B779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남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성이 민원을 더 많이 </a:t>
            </a: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내었다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sz="2800" dirty="0">
              <a:solidFill>
                <a:srgbClr val="1C3B69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4024" y="5834635"/>
            <a:ext cx="613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연령 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|</a:t>
            </a: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경제 활동</a:t>
            </a:r>
            <a:r>
              <a:rPr lang="en-US" altLang="ko-KR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연령에서 </a:t>
            </a:r>
            <a:r>
              <a:rPr lang="ko-KR" altLang="en-US" sz="2800" dirty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많이 </a:t>
            </a:r>
            <a:r>
              <a:rPr lang="ko-KR" altLang="en-US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나타났다</a:t>
            </a:r>
            <a:r>
              <a:rPr lang="en-US" altLang="ko-KR" sz="2800" dirty="0" smtClean="0">
                <a:solidFill>
                  <a:srgbClr val="1C3B69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sz="2800" dirty="0">
              <a:solidFill>
                <a:srgbClr val="1C3B69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6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454313" y="3429000"/>
            <a:ext cx="1283369" cy="385011"/>
          </a:xfrm>
          <a:prstGeom prst="roundRect">
            <a:avLst>
              <a:gd name="adj" fmla="val 33334"/>
            </a:avLst>
          </a:prstGeom>
          <a:solidFill>
            <a:srgbClr val="FB9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4522" y="4431450"/>
            <a:ext cx="6102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2020년이 가기 전 알아보는 2020년의 민원발생 흐름</a:t>
            </a: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094037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algn="ctr"/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(2</a:t>
            </a:r>
            <a: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민원 발생의 흐름은 </a:t>
            </a: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어떠할까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09174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344158" y="4934813"/>
            <a:ext cx="719450" cy="433647"/>
          </a:xfrm>
          <a:prstGeom prst="roundRect">
            <a:avLst>
              <a:gd name="adj" fmla="val 33334"/>
            </a:avLst>
          </a:prstGeom>
          <a:solidFill>
            <a:srgbClr val="FB991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930925" y="4377407"/>
            <a:ext cx="719450" cy="433647"/>
          </a:xfrm>
          <a:prstGeom prst="roundRect">
            <a:avLst>
              <a:gd name="adj" fmla="val 33334"/>
            </a:avLst>
          </a:prstGeom>
          <a:solidFill>
            <a:srgbClr val="FB991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559800" y="2766857"/>
            <a:ext cx="719450" cy="433647"/>
          </a:xfrm>
          <a:prstGeom prst="roundRect">
            <a:avLst>
              <a:gd name="adj" fmla="val 33334"/>
            </a:avLst>
          </a:prstGeom>
          <a:solidFill>
            <a:srgbClr val="FB991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966774" y="3340946"/>
            <a:ext cx="719450" cy="433647"/>
          </a:xfrm>
          <a:prstGeom prst="roundRect">
            <a:avLst>
              <a:gd name="adj" fmla="val 33334"/>
            </a:avLst>
          </a:prstGeom>
          <a:solidFill>
            <a:schemeClr val="accent6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417250" y="2795581"/>
            <a:ext cx="719450" cy="433647"/>
          </a:xfrm>
          <a:prstGeom prst="roundRect">
            <a:avLst>
              <a:gd name="adj" fmla="val 33334"/>
            </a:avLst>
          </a:prstGeom>
          <a:solidFill>
            <a:schemeClr val="accent6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844424" y="3334863"/>
            <a:ext cx="719450" cy="433647"/>
          </a:xfrm>
          <a:prstGeom prst="roundRect">
            <a:avLst>
              <a:gd name="adj" fmla="val 33334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949913" y="4934813"/>
            <a:ext cx="719450" cy="433647"/>
          </a:xfrm>
          <a:prstGeom prst="roundRect">
            <a:avLst>
              <a:gd name="adj" fmla="val 33334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47777" y="4916689"/>
            <a:ext cx="719450" cy="433647"/>
          </a:xfrm>
          <a:prstGeom prst="roundRect">
            <a:avLst>
              <a:gd name="adj" fmla="val 33334"/>
            </a:avLst>
          </a:prstGeom>
          <a:solidFill>
            <a:schemeClr val="accent6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183586" y="4348683"/>
            <a:ext cx="1741713" cy="433647"/>
          </a:xfrm>
          <a:prstGeom prst="roundRect">
            <a:avLst>
              <a:gd name="adj" fmla="val 33334"/>
            </a:avLst>
          </a:prstGeom>
          <a:solidFill>
            <a:srgbClr val="F2A0A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64192" y="28946"/>
            <a:ext cx="10516235" cy="8261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2020년 전체</a:t>
            </a:r>
            <a:r>
              <a:rPr lang="ko-KR" altLang="en-US" sz="3200" dirty="0"/>
              <a:t> 민원 </a:t>
            </a:r>
            <a:r>
              <a:rPr lang="ko-KR" altLang="en-US" sz="3200" dirty="0" smtClean="0"/>
              <a:t>건 수 </a:t>
            </a:r>
            <a:r>
              <a:rPr lang="ko-KR" altLang="en-US" sz="3200" dirty="0"/>
              <a:t>변화</a:t>
            </a:r>
          </a:p>
        </p:txBody>
      </p:sp>
      <p:pic>
        <p:nvPicPr>
          <p:cNvPr id="4" name="그림 37" descr="C:/Users/HYEBIN/AppData/Roaming/PolarisOffice/ETemp/164_13651944/fImage2663116467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8" y="2006601"/>
            <a:ext cx="5716719" cy="3538824"/>
          </a:xfrm>
          <a:prstGeom prst="rect">
            <a:avLst/>
          </a:prstGeom>
          <a:noFill/>
        </p:spPr>
      </p:pic>
      <p:sp>
        <p:nvSpPr>
          <p:cNvPr id="5" name="도형 40"/>
          <p:cNvSpPr>
            <a:spLocks/>
          </p:cNvSpPr>
          <p:nvPr/>
        </p:nvSpPr>
        <p:spPr>
          <a:xfrm>
            <a:off x="4628516" y="2095715"/>
            <a:ext cx="3931284" cy="607128"/>
          </a:xfrm>
          <a:prstGeom prst="leftArrow">
            <a:avLst>
              <a:gd name="adj1" fmla="val 65439"/>
              <a:gd name="adj2" fmla="val 100204"/>
            </a:avLst>
          </a:prstGeom>
          <a:solidFill>
            <a:srgbClr val="2D6A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42"/>
          <p:cNvSpPr txBox="1">
            <a:spLocks/>
          </p:cNvSpPr>
          <p:nvPr/>
        </p:nvSpPr>
        <p:spPr>
          <a:xfrm>
            <a:off x="6410960" y="2180156"/>
            <a:ext cx="205994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solidFill>
                  <a:schemeClr val="bg1">
                    <a:lumMod val="95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2020년 08</a:t>
            </a:r>
            <a:r>
              <a:rPr lang="ko-KR" sz="2400" dirty="0" smtClean="0">
                <a:solidFill>
                  <a:schemeClr val="bg1">
                    <a:lumMod val="95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월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92079" y="2766857"/>
            <a:ext cx="2082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하남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_연장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30925" y="3290077"/>
            <a:ext cx="279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직결연장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_원안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22629" y="3809401"/>
            <a:ext cx="3145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교산지구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_지하철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59800" y="4348683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하남시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_범시민연대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89278" y="4890027"/>
            <a:ext cx="279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하남연장</a:t>
            </a:r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_원안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8429" y="634259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2020년 1월 1일부터 2020년 12월 13일까지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38429" y="-239078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 smtClean="0"/>
              <a:t>소프트 스킬</a:t>
            </a: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429" y="634259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2020년 1월 1일부터 2020년 12월 13일까지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07630" y="5646420"/>
            <a:ext cx="4100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출처: https://cafe.naver.com/soojain1/867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67030" y="1841500"/>
            <a:ext cx="6038850" cy="4334510"/>
            <a:chOff x="367030" y="1416685"/>
            <a:chExt cx="6038850" cy="4334510"/>
          </a:xfrm>
        </p:grpSpPr>
        <p:pic>
          <p:nvPicPr>
            <p:cNvPr id="4" name="그림 47" descr="C:/Users/HYEBIN/AppData/Roaming/PolarisOffice/ETemp/164_13651944/fImage1244411763227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30" y="1416685"/>
              <a:ext cx="6038850" cy="4334510"/>
            </a:xfrm>
            <a:prstGeom prst="rect">
              <a:avLst/>
            </a:prstGeom>
            <a:noFill/>
          </p:spPr>
        </p:pic>
        <p:cxnSp>
          <p:nvCxnSpPr>
            <p:cNvPr id="6" name="도형 49"/>
            <p:cNvCxnSpPr/>
            <p:nvPr/>
          </p:nvCxnSpPr>
          <p:spPr>
            <a:xfrm>
              <a:off x="1274445" y="2583815"/>
              <a:ext cx="1310005" cy="635"/>
            </a:xfrm>
            <a:prstGeom prst="line">
              <a:avLst/>
            </a:prstGeom>
            <a:ln w="635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1117600" y="1524000"/>
              <a:ext cx="1600200" cy="3175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8" descr="C:/Users/HYEBIN/AppData/Roaming/PolarisOffice/ETemp/164_13651944/fImage12002517727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53" y="1478280"/>
            <a:ext cx="6151880" cy="416814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494752" y="2183765"/>
            <a:ext cx="2001547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93384" y="4219891"/>
            <a:ext cx="3771900" cy="2330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 flipV="1">
            <a:off x="7074069" y="4407180"/>
            <a:ext cx="646262" cy="124612"/>
          </a:xfrm>
          <a:prstGeom prst="roundRect">
            <a:avLst>
              <a:gd name="adj" fmla="val 33334"/>
            </a:avLst>
          </a:prstGeom>
          <a:solidFill>
            <a:srgbClr val="F2A0A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flipV="1">
            <a:off x="6781800" y="4394479"/>
            <a:ext cx="261154" cy="124612"/>
          </a:xfrm>
          <a:prstGeom prst="roundRect">
            <a:avLst>
              <a:gd name="adj" fmla="val 33334"/>
            </a:avLst>
          </a:prstGeom>
          <a:solidFill>
            <a:srgbClr val="FB991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 flipV="1">
            <a:off x="8858702" y="4394480"/>
            <a:ext cx="261154" cy="124612"/>
          </a:xfrm>
          <a:prstGeom prst="roundRect">
            <a:avLst>
              <a:gd name="adj" fmla="val 33334"/>
            </a:avLst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8249073" y="2376653"/>
            <a:ext cx="261154" cy="124612"/>
          </a:xfrm>
          <a:prstGeom prst="roundRect">
            <a:avLst>
              <a:gd name="adj" fmla="val 33334"/>
            </a:avLst>
          </a:prstGeom>
          <a:solidFill>
            <a:schemeClr val="accent1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 flipV="1">
            <a:off x="7495525" y="2416094"/>
            <a:ext cx="261154" cy="124612"/>
          </a:xfrm>
          <a:prstGeom prst="roundRect">
            <a:avLst>
              <a:gd name="adj" fmla="val 33334"/>
            </a:avLst>
          </a:prstGeom>
          <a:solidFill>
            <a:srgbClr val="FB991A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7995912" y="2394021"/>
            <a:ext cx="261154" cy="124612"/>
          </a:xfrm>
          <a:prstGeom prst="roundRect">
            <a:avLst>
              <a:gd name="adj" fmla="val 33334"/>
            </a:avLst>
          </a:prstGeom>
          <a:solidFill>
            <a:schemeClr val="accent6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566610" y="3428999"/>
            <a:ext cx="1860885" cy="385011"/>
          </a:xfrm>
          <a:prstGeom prst="roundRect">
            <a:avLst>
              <a:gd name="adj" fmla="val 33334"/>
            </a:avLst>
          </a:prstGeom>
          <a:solidFill>
            <a:srgbClr val="FB9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094037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algn="ctr" latinLnBrk="0">
              <a:buFontTx/>
              <a:buNone/>
            </a:pP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(3</a:t>
            </a:r>
            <a: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많이 나온 민원 키워드는 무엇일까</a:t>
            </a: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15030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48" y="61992"/>
            <a:ext cx="10515600" cy="61954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Word cloud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76" y="1241018"/>
            <a:ext cx="4017061" cy="40242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67" y="1241017"/>
            <a:ext cx="4017061" cy="4024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795190" y="5360450"/>
            <a:ext cx="176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2019</a:t>
            </a:r>
            <a:endParaRPr lang="ko-KR" altLang="en-US" sz="2400" b="1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159613" y="5376930"/>
            <a:ext cx="176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2020</a:t>
            </a:r>
            <a:endParaRPr lang="ko-KR" altLang="en-US" sz="2400" b="1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8429" y="634259"/>
            <a:ext cx="510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일주일 단위 빈출 상위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개의 민원 키워드 분석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9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8" y="53703"/>
            <a:ext cx="10515600" cy="61954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민원 키워드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TOP20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5565"/>
            <a:ext cx="5889217" cy="28378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4491"/>
            <a:ext cx="5849185" cy="27844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9967" y="1127959"/>
            <a:ext cx="279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시흥</a:t>
            </a:r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은계지구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00610" y="1373214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불법</a:t>
            </a:r>
            <a:r>
              <a:rPr lang="en-US" altLang="ko-KR" sz="2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8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주정차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391" y="3813558"/>
            <a:ext cx="34050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4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불법</a:t>
            </a:r>
            <a:r>
              <a:rPr lang="en-US" altLang="ko-KR" sz="4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40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주정차</a:t>
            </a:r>
            <a:endParaRPr lang="ko-KR" altLang="en-US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79146" y="4576142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분양가</a:t>
            </a:r>
            <a:endParaRPr lang="en-US" altLang="ko-KR" sz="2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61743" y="5075477"/>
            <a:ext cx="3034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녹지공간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설계원안</a:t>
            </a:r>
            <a:endParaRPr lang="en-US" altLang="ko-KR" sz="2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4689" y="555156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분양가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수준</a:t>
            </a:r>
            <a:endParaRPr lang="en-US" altLang="ko-KR" sz="2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19571" y="6006276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시흥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은계지구</a:t>
            </a:r>
            <a:endParaRPr lang="en-US" altLang="ko-KR" sz="2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4946" y="1980959"/>
            <a:ext cx="242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경의선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향동역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14941" y="2357872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착공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요청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31967" y="2802311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이재준</a:t>
            </a:r>
            <a:r>
              <a:rPr lang="en-US" altLang="ko-KR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2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0425852" y="3665565"/>
            <a:ext cx="176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B779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endParaRPr lang="ko-KR" altLang="en-US" sz="2000" dirty="0">
              <a:solidFill>
                <a:srgbClr val="1B779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10409205" y="734178"/>
            <a:ext cx="176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B779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</a:t>
            </a:r>
            <a:endParaRPr lang="ko-KR" altLang="en-US" sz="2000" dirty="0">
              <a:solidFill>
                <a:srgbClr val="1B779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8429" y="634259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상위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 키워드의 총합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53396" y="3091457"/>
            <a:ext cx="3147404" cy="537411"/>
            <a:chOff x="2045081" y="3060318"/>
            <a:chExt cx="3147404" cy="53741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045081" y="3212718"/>
              <a:ext cx="2907919" cy="385011"/>
            </a:xfrm>
            <a:prstGeom prst="roundRect">
              <a:avLst>
                <a:gd name="adj" fmla="val 33334"/>
              </a:avLst>
            </a:prstGeom>
            <a:solidFill>
              <a:srgbClr val="FB991A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284566" y="3060318"/>
              <a:ext cx="2907919" cy="385011"/>
            </a:xfrm>
            <a:prstGeom prst="roundRect">
              <a:avLst>
                <a:gd name="adj" fmla="val 33334"/>
              </a:avLst>
            </a:prstGeom>
            <a:solidFill>
              <a:srgbClr val="FB9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800206" y="3699135"/>
            <a:ext cx="1172093" cy="537411"/>
            <a:chOff x="2045081" y="3060318"/>
            <a:chExt cx="3418426" cy="537411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5081" y="3212718"/>
              <a:ext cx="2907919" cy="385011"/>
            </a:xfrm>
            <a:prstGeom prst="roundRect">
              <a:avLst>
                <a:gd name="adj" fmla="val 33334"/>
              </a:avLst>
            </a:prstGeom>
            <a:solidFill>
              <a:srgbClr val="FB991A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55590" y="3060318"/>
              <a:ext cx="2907917" cy="385011"/>
            </a:xfrm>
            <a:prstGeom prst="roundRect">
              <a:avLst>
                <a:gd name="adj" fmla="val 33334"/>
              </a:avLst>
            </a:prstGeom>
            <a:solidFill>
              <a:srgbClr val="FB9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632879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algn="ctr"/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왜 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2020</a:t>
            </a:r>
            <a:r>
              <a:rPr lang="ko-KR" altLang="en-US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년에는 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불법 </a:t>
            </a:r>
            <a:r>
              <a:rPr lang="ko-KR" altLang="en-US" sz="4400" b="1" spc="-75" dirty="0" err="1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주정차</a:t>
            </a: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키워드가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배 이상 증가했을까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3" y="2446986"/>
            <a:ext cx="1789560" cy="1789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240" y="2690042"/>
            <a:ext cx="997052" cy="9970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08" y="2877098"/>
            <a:ext cx="1320495" cy="13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145" y="15681"/>
            <a:ext cx="10515600" cy="61954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연중 언제 가장 </a:t>
            </a:r>
            <a:r>
              <a:rPr lang="ko-KR" altLang="en-US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집중</a:t>
            </a:r>
            <a:r>
              <a:rPr lang="ko-KR" altLang="en-US" dirty="0" smtClean="0"/>
              <a:t> 되었나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681777" y="2408301"/>
            <a:ext cx="176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B779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</a:t>
            </a:r>
            <a:endParaRPr lang="ko-KR" altLang="en-US" sz="2000" dirty="0">
              <a:solidFill>
                <a:srgbClr val="1B779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" b="16597"/>
          <a:stretch/>
        </p:blipFill>
        <p:spPr>
          <a:xfrm>
            <a:off x="2447925" y="1194816"/>
            <a:ext cx="8510364" cy="22189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98" y="3550679"/>
            <a:ext cx="8500491" cy="2685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81777" y="4923997"/>
            <a:ext cx="176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B779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endParaRPr lang="ko-KR" altLang="en-US" sz="2000" dirty="0">
              <a:solidFill>
                <a:srgbClr val="1B779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6200000">
            <a:off x="1404851" y="1784204"/>
            <a:ext cx="1439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순위</a:t>
            </a:r>
            <a:endParaRPr lang="en-US" altLang="ko-KR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latinLnBrk="0"/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5  4  3  2  1</a:t>
            </a:r>
            <a:endParaRPr lang="ko-KR" altLang="en-US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16200000">
            <a:off x="1405882" y="4340240"/>
            <a:ext cx="1439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순위</a:t>
            </a:r>
            <a:endParaRPr lang="en-US" altLang="ko-KR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latinLnBrk="0"/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5  4  3  2  1</a:t>
            </a:r>
            <a:endParaRPr lang="ko-KR" altLang="en-US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4798" y="6236084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날짜 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일주일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8429" y="634259"/>
            <a:ext cx="52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 동안 일주일 단위로 상위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 키워드의 회수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8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210185"/>
            <a:ext cx="10516235" cy="909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6" name="자유형 5"/>
          <p:cNvSpPr/>
          <p:nvPr/>
        </p:nvSpPr>
        <p:spPr>
          <a:xfrm>
            <a:off x="620558" y="3185516"/>
            <a:ext cx="1869669" cy="616141"/>
          </a:xfrm>
          <a:custGeom>
            <a:avLst/>
            <a:gdLst>
              <a:gd name="connsiteX0" fmla="*/ 0 w 1740427"/>
              <a:gd name="connsiteY0" fmla="*/ 0 h 573550"/>
              <a:gd name="connsiteX1" fmla="*/ 1740427 w 1740427"/>
              <a:gd name="connsiteY1" fmla="*/ 0 h 573550"/>
              <a:gd name="connsiteX2" fmla="*/ 1740427 w 1740427"/>
              <a:gd name="connsiteY2" fmla="*/ 573550 h 573550"/>
              <a:gd name="connsiteX3" fmla="*/ 0 w 1740427"/>
              <a:gd name="connsiteY3" fmla="*/ 573550 h 573550"/>
              <a:gd name="connsiteX4" fmla="*/ 0 w 1740427"/>
              <a:gd name="connsiteY4" fmla="*/ 0 h 5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427" h="573550">
                <a:moveTo>
                  <a:pt x="0" y="0"/>
                </a:moveTo>
                <a:lnTo>
                  <a:pt x="1740427" y="0"/>
                </a:lnTo>
                <a:lnTo>
                  <a:pt x="1740427" y="573550"/>
                </a:lnTo>
                <a:lnTo>
                  <a:pt x="0" y="573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9334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프로젝트 </a:t>
            </a:r>
            <a:r>
              <a:rPr lang="ko-KR" altLang="en-US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계획</a:t>
            </a:r>
            <a:endParaRPr lang="ko-KR" sz="21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433" y="2998125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타원 7"/>
          <p:cNvSpPr/>
          <p:nvPr/>
        </p:nvSpPr>
        <p:spPr>
          <a:xfrm>
            <a:off x="722540" y="2789911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타원 8"/>
          <p:cNvSpPr/>
          <p:nvPr/>
        </p:nvSpPr>
        <p:spPr>
          <a:xfrm>
            <a:off x="972396" y="2831554"/>
            <a:ext cx="233708" cy="2337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1180609" y="2602519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타원 10"/>
          <p:cNvSpPr/>
          <p:nvPr/>
        </p:nvSpPr>
        <p:spPr>
          <a:xfrm>
            <a:off x="1451286" y="2519234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타원 11"/>
          <p:cNvSpPr/>
          <p:nvPr/>
        </p:nvSpPr>
        <p:spPr>
          <a:xfrm>
            <a:off x="1784427" y="2664983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타원 12"/>
          <p:cNvSpPr/>
          <p:nvPr/>
        </p:nvSpPr>
        <p:spPr>
          <a:xfrm>
            <a:off x="1992640" y="2769089"/>
            <a:ext cx="233708" cy="2337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타원 13"/>
          <p:cNvSpPr/>
          <p:nvPr/>
        </p:nvSpPr>
        <p:spPr>
          <a:xfrm>
            <a:off x="2284139" y="2998125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타원 14"/>
          <p:cNvSpPr/>
          <p:nvPr/>
        </p:nvSpPr>
        <p:spPr>
          <a:xfrm>
            <a:off x="2409067" y="3227159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타원 15"/>
          <p:cNvSpPr/>
          <p:nvPr/>
        </p:nvSpPr>
        <p:spPr>
          <a:xfrm>
            <a:off x="1326358" y="2789911"/>
            <a:ext cx="382432" cy="38243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타원 16"/>
          <p:cNvSpPr/>
          <p:nvPr/>
        </p:nvSpPr>
        <p:spPr>
          <a:xfrm>
            <a:off x="514327" y="3581122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타원 17"/>
          <p:cNvSpPr/>
          <p:nvPr/>
        </p:nvSpPr>
        <p:spPr>
          <a:xfrm>
            <a:off x="639255" y="3768513"/>
            <a:ext cx="233708" cy="2337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타원 18"/>
          <p:cNvSpPr/>
          <p:nvPr/>
        </p:nvSpPr>
        <p:spPr>
          <a:xfrm>
            <a:off x="951575" y="3935083"/>
            <a:ext cx="339940" cy="33994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타원 19"/>
          <p:cNvSpPr/>
          <p:nvPr/>
        </p:nvSpPr>
        <p:spPr>
          <a:xfrm>
            <a:off x="1388822" y="4205761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타원 20"/>
          <p:cNvSpPr/>
          <p:nvPr/>
        </p:nvSpPr>
        <p:spPr>
          <a:xfrm>
            <a:off x="1472107" y="3935083"/>
            <a:ext cx="233708" cy="2337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타원 21"/>
          <p:cNvSpPr/>
          <p:nvPr/>
        </p:nvSpPr>
        <p:spPr>
          <a:xfrm>
            <a:off x="1680321" y="4226582"/>
            <a:ext cx="148724" cy="14872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타원 22"/>
          <p:cNvSpPr/>
          <p:nvPr/>
        </p:nvSpPr>
        <p:spPr>
          <a:xfrm>
            <a:off x="1867713" y="3893441"/>
            <a:ext cx="339940" cy="33994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타원 23"/>
          <p:cNvSpPr/>
          <p:nvPr/>
        </p:nvSpPr>
        <p:spPr>
          <a:xfrm>
            <a:off x="2325782" y="3810156"/>
            <a:ext cx="233708" cy="2337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갈매기형 수장 24"/>
          <p:cNvSpPr/>
          <p:nvPr/>
        </p:nvSpPr>
        <p:spPr>
          <a:xfrm>
            <a:off x="2559490" y="2831207"/>
            <a:ext cx="686369" cy="1310353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자유형 25"/>
          <p:cNvSpPr/>
          <p:nvPr/>
        </p:nvSpPr>
        <p:spPr>
          <a:xfrm>
            <a:off x="3004811" y="2831844"/>
            <a:ext cx="1871915" cy="1310341"/>
          </a:xfrm>
          <a:custGeom>
            <a:avLst/>
            <a:gdLst>
              <a:gd name="connsiteX0" fmla="*/ 0 w 1742518"/>
              <a:gd name="connsiteY0" fmla="*/ 0 h 1219763"/>
              <a:gd name="connsiteX1" fmla="*/ 1742518 w 1742518"/>
              <a:gd name="connsiteY1" fmla="*/ 0 h 1219763"/>
              <a:gd name="connsiteX2" fmla="*/ 1742518 w 1742518"/>
              <a:gd name="connsiteY2" fmla="*/ 1219763 h 1219763"/>
              <a:gd name="connsiteX3" fmla="*/ 0 w 1742518"/>
              <a:gd name="connsiteY3" fmla="*/ 1219763 h 1219763"/>
              <a:gd name="connsiteX4" fmla="*/ 0 w 1742518"/>
              <a:gd name="connsiteY4" fmla="*/ 0 h 121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518" h="1219763">
                <a:moveTo>
                  <a:pt x="0" y="0"/>
                </a:moveTo>
                <a:lnTo>
                  <a:pt x="1742518" y="0"/>
                </a:lnTo>
                <a:lnTo>
                  <a:pt x="1742518" y="1219763"/>
                </a:lnTo>
                <a:lnTo>
                  <a:pt x="0" y="12197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9334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주제</a:t>
            </a:r>
            <a:r>
              <a:rPr lang="en-US" alt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선정</a:t>
            </a:r>
            <a:endParaRPr lang="ko-KR" sz="21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4523339" y="2831207"/>
            <a:ext cx="686369" cy="1310353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자유형 27"/>
          <p:cNvSpPr/>
          <p:nvPr/>
        </p:nvSpPr>
        <p:spPr>
          <a:xfrm>
            <a:off x="5130114" y="2831844"/>
            <a:ext cx="1871915" cy="1310341"/>
          </a:xfrm>
          <a:custGeom>
            <a:avLst/>
            <a:gdLst>
              <a:gd name="connsiteX0" fmla="*/ 0 w 1742518"/>
              <a:gd name="connsiteY0" fmla="*/ 0 h 1219763"/>
              <a:gd name="connsiteX1" fmla="*/ 1742518 w 1742518"/>
              <a:gd name="connsiteY1" fmla="*/ 0 h 1219763"/>
              <a:gd name="connsiteX2" fmla="*/ 1742518 w 1742518"/>
              <a:gd name="connsiteY2" fmla="*/ 1219763 h 1219763"/>
              <a:gd name="connsiteX3" fmla="*/ 0 w 1742518"/>
              <a:gd name="connsiteY3" fmla="*/ 1219763 h 1219763"/>
              <a:gd name="connsiteX4" fmla="*/ 0 w 1742518"/>
              <a:gd name="connsiteY4" fmla="*/ 0 h 121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518" h="1219763">
                <a:moveTo>
                  <a:pt x="0" y="0"/>
                </a:moveTo>
                <a:lnTo>
                  <a:pt x="1742518" y="0"/>
                </a:lnTo>
                <a:lnTo>
                  <a:pt x="1742518" y="1219763"/>
                </a:lnTo>
                <a:lnTo>
                  <a:pt x="0" y="12197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9334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 수집</a:t>
            </a:r>
            <a:endParaRPr lang="ko-KR" sz="21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6780748" y="2831207"/>
            <a:ext cx="686369" cy="1310353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자유형 29"/>
          <p:cNvSpPr/>
          <p:nvPr/>
        </p:nvSpPr>
        <p:spPr>
          <a:xfrm>
            <a:off x="7406158" y="2831844"/>
            <a:ext cx="1871915" cy="1310341"/>
          </a:xfrm>
          <a:custGeom>
            <a:avLst/>
            <a:gdLst>
              <a:gd name="connsiteX0" fmla="*/ 0 w 1742518"/>
              <a:gd name="connsiteY0" fmla="*/ 0 h 1219763"/>
              <a:gd name="connsiteX1" fmla="*/ 1742518 w 1742518"/>
              <a:gd name="connsiteY1" fmla="*/ 0 h 1219763"/>
              <a:gd name="connsiteX2" fmla="*/ 1742518 w 1742518"/>
              <a:gd name="connsiteY2" fmla="*/ 1219763 h 1219763"/>
              <a:gd name="connsiteX3" fmla="*/ 0 w 1742518"/>
              <a:gd name="connsiteY3" fmla="*/ 1219763 h 1219763"/>
              <a:gd name="connsiteX4" fmla="*/ 0 w 1742518"/>
              <a:gd name="connsiteY4" fmla="*/ 0 h 121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2518" h="1219763">
                <a:moveTo>
                  <a:pt x="0" y="0"/>
                </a:moveTo>
                <a:lnTo>
                  <a:pt x="1742518" y="0"/>
                </a:lnTo>
                <a:lnTo>
                  <a:pt x="1742518" y="1219763"/>
                </a:lnTo>
                <a:lnTo>
                  <a:pt x="0" y="12197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ctr" anchorCtr="0">
            <a:noAutofit/>
          </a:bodyPr>
          <a:lstStyle/>
          <a:p>
            <a:pPr lvl="0" algn="ctr" defTabSz="9334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분석 </a:t>
            </a:r>
            <a:r>
              <a:rPr lang="ko-KR" altLang="en-US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및</a:t>
            </a: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결과</a:t>
            </a:r>
            <a:endParaRPr lang="ko-KR" sz="21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9032497" y="2831207"/>
            <a:ext cx="686369" cy="1310353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자유형 31"/>
          <p:cNvSpPr/>
          <p:nvPr/>
        </p:nvSpPr>
        <p:spPr>
          <a:xfrm>
            <a:off x="9875602" y="2722917"/>
            <a:ext cx="1591128" cy="1591128"/>
          </a:xfrm>
          <a:custGeom>
            <a:avLst/>
            <a:gdLst>
              <a:gd name="connsiteX0" fmla="*/ 0 w 1481140"/>
              <a:gd name="connsiteY0" fmla="*/ 740570 h 1481140"/>
              <a:gd name="connsiteX1" fmla="*/ 740570 w 1481140"/>
              <a:gd name="connsiteY1" fmla="*/ 0 h 1481140"/>
              <a:gd name="connsiteX2" fmla="*/ 1481140 w 1481140"/>
              <a:gd name="connsiteY2" fmla="*/ 740570 h 1481140"/>
              <a:gd name="connsiteX3" fmla="*/ 740570 w 1481140"/>
              <a:gd name="connsiteY3" fmla="*/ 1481140 h 1481140"/>
              <a:gd name="connsiteX4" fmla="*/ 0 w 1481140"/>
              <a:gd name="connsiteY4" fmla="*/ 740570 h 148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1140" h="1481140">
                <a:moveTo>
                  <a:pt x="0" y="740570"/>
                </a:moveTo>
                <a:cubicBezTo>
                  <a:pt x="0" y="331564"/>
                  <a:pt x="331564" y="0"/>
                  <a:pt x="740570" y="0"/>
                </a:cubicBezTo>
                <a:cubicBezTo>
                  <a:pt x="1149576" y="0"/>
                  <a:pt x="1481140" y="331564"/>
                  <a:pt x="1481140" y="740570"/>
                </a:cubicBezTo>
                <a:cubicBezTo>
                  <a:pt x="1481140" y="1149576"/>
                  <a:pt x="1149576" y="1481140"/>
                  <a:pt x="740570" y="1481140"/>
                </a:cubicBezTo>
                <a:cubicBezTo>
                  <a:pt x="331564" y="1481140"/>
                  <a:pt x="0" y="1149576"/>
                  <a:pt x="0" y="74057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6908" tIns="216908" rIns="216908" bIns="216908" numCol="1" spcCol="1270" anchor="ctr" anchorCtr="0">
            <a:noAutofit/>
          </a:bodyPr>
          <a:lstStyle/>
          <a:p>
            <a:pPr lvl="0" algn="ctr" defTabSz="9334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</a:t>
            </a:r>
            <a:r>
              <a:rPr lang="en-US" altLang="ko-KR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z="21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서비스</a:t>
            </a:r>
            <a:endParaRPr lang="en-US" altLang="ko-KR" sz="2100" kern="12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49" y="2169802"/>
            <a:ext cx="865434" cy="86543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4883 -0.0956 C 0.05898 -0.1169 0.07422 -0.12847 0.09023 -0.12847 C 0.10846 -0.12847 0.12305 -0.1169 0.1332 -0.0956 L 0.18216 -7.40741E-7 " pathEditMode="relative" rAng="0" ptsTypes="AAAAA">
                                      <p:cBhvr>
                                        <p:cTn id="10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16 -7.40741E-7 L 0.22904 -0.15116 C 0.2388 -0.18518 0.25351 -0.20347 0.26888 -0.20347 C 0.28633 -0.20347 0.30039 -0.18518 0.31016 -0.15116 L 0.35716 -7.40741E-7 " pathEditMode="relative" rAng="0" ptsTypes="AAAAA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018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6 7.40741E-7 L 0.38138 7.40741E-7 C 0.39258 7.40741E-7 0.39792 -0.11597 0.40937 -0.11759 C 0.41784 -0.11759 0.40781 0.0338 0.41745 0.02662 C 0.42708 0.01759 0.44896 -0.16644 0.46771 -0.16644 C 0.47187 -0.21736 0.50221 0.0706 0.50638 0.01991 C 0.51289 -0.04815 0.51979 -0.11482 0.52669 -0.18241 C 0.52786 -0.12153 0.52904 -0.06042 0.53047 7.40741E-7 C 0.54388 -0.04005 0.55729 -0.16759 0.5707 -0.20695 C 0.5819 -0.20556 0.5681 0.04259 0.57995 0.0456 C 0.59531 0.04259 0.60182 -0.12338 0.61758 -0.12778 C 0.62331 -0.12917 0.64935 -0.00509 0.65781 0.00347 C 0.66628 0.01204 0.66575 -0.07847 0.66849 -0.07778 C 0.67279 -0.07361 0.67851 0.05347 0.68385 0.05509 C 0.68815 0.0368 0.69258 0.01852 0.69687 7.40741E-7 C 0.70221 7.40741E-7 0.74505 0.07801 0.75039 0.07801 " pathEditMode="relative" rAng="0" ptsTypes="AAAAAAAAAAAAAAAA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1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717532" y="3074469"/>
            <a:ext cx="2646948" cy="385011"/>
          </a:xfrm>
          <a:prstGeom prst="roundRect">
            <a:avLst>
              <a:gd name="adj" fmla="val 33334"/>
            </a:avLst>
          </a:prstGeom>
          <a:solidFill>
            <a:srgbClr val="FB9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428999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algn="ctr"/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(4</a:t>
            </a:r>
            <a: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외부 </a:t>
            </a:r>
            <a:r>
              <a:rPr lang="ko-KR" altLang="en-US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요인이 </a:t>
            </a: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민원 발생에 </a:t>
            </a:r>
            <a: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4400" b="1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영향을 끼치지 않을까</a:t>
            </a:r>
            <a:r>
              <a:rPr lang="en-US" altLang="ko-KR" sz="4400" b="1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4522" y="4431450"/>
            <a:ext cx="6424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팬데믹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COVID-19 || 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기온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따른 민원 빈도수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74048" y="4118400"/>
            <a:ext cx="1921599" cy="1426319"/>
            <a:chOff x="501804" y="2553815"/>
            <a:chExt cx="1921599" cy="14263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97"/>
            <a:stretch/>
          </p:blipFill>
          <p:spPr>
            <a:xfrm>
              <a:off x="501804" y="3176785"/>
              <a:ext cx="898445" cy="71608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97"/>
            <a:stretch/>
          </p:blipFill>
          <p:spPr>
            <a:xfrm rot="685097">
              <a:off x="633843" y="2553815"/>
              <a:ext cx="1789560" cy="142631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8" y="4325078"/>
            <a:ext cx="1358526" cy="13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581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2" descr="C:/Users/HYEBIN/AppData/Roaming/PolarisOffice/ETemp/164_13651944/fImage52835131808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5" t="37829" r="38202" b="193"/>
          <a:stretch/>
        </p:blipFill>
        <p:spPr>
          <a:xfrm>
            <a:off x="10217706" y="1265992"/>
            <a:ext cx="1469367" cy="3498908"/>
          </a:xfrm>
          <a:prstGeom prst="rect">
            <a:avLst/>
          </a:prstGeom>
          <a:noFill/>
        </p:spPr>
      </p:pic>
      <p:sp>
        <p:nvSpPr>
          <p:cNvPr id="25" name="모서리가 둥근 직사각형 24"/>
          <p:cNvSpPr/>
          <p:nvPr/>
        </p:nvSpPr>
        <p:spPr>
          <a:xfrm>
            <a:off x="622085" y="1463396"/>
            <a:ext cx="5248963" cy="2119566"/>
          </a:xfrm>
          <a:prstGeom prst="roundRect">
            <a:avLst/>
          </a:prstGeom>
          <a:solidFill>
            <a:srgbClr val="FFE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82600" y="0"/>
            <a:ext cx="10516235" cy="8147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 분석</a:t>
            </a:r>
            <a:r>
              <a:rPr lang="ko-KR" altLang="en-US" sz="3200" dirty="0" smtClean="0"/>
              <a:t> 민원 </a:t>
            </a:r>
            <a:r>
              <a:rPr lang="en-US" altLang="ko-KR" sz="3200" dirty="0" smtClean="0"/>
              <a:t>X </a:t>
            </a:r>
            <a:r>
              <a:rPr lang="ko-KR" altLang="en-US" sz="3200" dirty="0" smtClean="0"/>
              <a:t>외부 요인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5" descr="C:/Users/HYEBIN/AppData/Roaming/PolarisOffice/ETemp/164_13651944/fImage40299203483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04" y="1265992"/>
            <a:ext cx="2469143" cy="353853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238429" y="634259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스케일링은 통한 변수 표준화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45379" y="2581062"/>
            <a:ext cx="4802373" cy="1784439"/>
            <a:chOff x="2764083" y="2501868"/>
            <a:chExt cx="4802373" cy="1784439"/>
          </a:xfrm>
        </p:grpSpPr>
        <p:grpSp>
          <p:nvGrpSpPr>
            <p:cNvPr id="23" name="그룹 22"/>
            <p:cNvGrpSpPr/>
            <p:nvPr/>
          </p:nvGrpSpPr>
          <p:grpSpPr>
            <a:xfrm>
              <a:off x="2764083" y="3417285"/>
              <a:ext cx="4802373" cy="869022"/>
              <a:chOff x="2764083" y="3569685"/>
              <a:chExt cx="4802373" cy="869022"/>
            </a:xfrm>
          </p:grpSpPr>
          <p:sp>
            <p:nvSpPr>
              <p:cNvPr id="15" name="자유형 14"/>
              <p:cNvSpPr/>
              <p:nvPr/>
            </p:nvSpPr>
            <p:spPr>
              <a:xfrm>
                <a:off x="4029246" y="3576884"/>
                <a:ext cx="1388612" cy="25645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1250225" y="0"/>
                    </a:moveTo>
                    <a:lnTo>
                      <a:pt x="1250225" y="128228"/>
                    </a:lnTo>
                    <a:lnTo>
                      <a:pt x="0" y="128228"/>
                    </a:lnTo>
                    <a:lnTo>
                      <a:pt x="0" y="256456"/>
                    </a:lnTo>
                  </a:path>
                </a:pathLst>
              </a:custGeom>
              <a:noFill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자유형 15"/>
              <p:cNvSpPr/>
              <p:nvPr/>
            </p:nvSpPr>
            <p:spPr>
              <a:xfrm>
                <a:off x="2764083" y="3797566"/>
                <a:ext cx="1553916" cy="641141"/>
              </a:xfrm>
              <a:custGeom>
                <a:avLst/>
                <a:gdLst>
                  <a:gd name="connsiteX0" fmla="*/ 0 w 961711"/>
                  <a:gd name="connsiteY0" fmla="*/ 64114 h 641141"/>
                  <a:gd name="connsiteX1" fmla="*/ 64114 w 961711"/>
                  <a:gd name="connsiteY1" fmla="*/ 0 h 641141"/>
                  <a:gd name="connsiteX2" fmla="*/ 897597 w 961711"/>
                  <a:gd name="connsiteY2" fmla="*/ 0 h 641141"/>
                  <a:gd name="connsiteX3" fmla="*/ 961711 w 961711"/>
                  <a:gd name="connsiteY3" fmla="*/ 64114 h 641141"/>
                  <a:gd name="connsiteX4" fmla="*/ 961711 w 961711"/>
                  <a:gd name="connsiteY4" fmla="*/ 577027 h 641141"/>
                  <a:gd name="connsiteX5" fmla="*/ 897597 w 961711"/>
                  <a:gd name="connsiteY5" fmla="*/ 641141 h 641141"/>
                  <a:gd name="connsiteX6" fmla="*/ 64114 w 961711"/>
                  <a:gd name="connsiteY6" fmla="*/ 641141 h 641141"/>
                  <a:gd name="connsiteX7" fmla="*/ 0 w 961711"/>
                  <a:gd name="connsiteY7" fmla="*/ 577027 h 641141"/>
                  <a:gd name="connsiteX8" fmla="*/ 0 w 961711"/>
                  <a:gd name="connsiteY8" fmla="*/ 64114 h 64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1711" h="641141">
                    <a:moveTo>
                      <a:pt x="0" y="64114"/>
                    </a:moveTo>
                    <a:cubicBezTo>
                      <a:pt x="0" y="28705"/>
                      <a:pt x="28705" y="0"/>
                      <a:pt x="64114" y="0"/>
                    </a:cubicBezTo>
                    <a:lnTo>
                      <a:pt x="897597" y="0"/>
                    </a:lnTo>
                    <a:cubicBezTo>
                      <a:pt x="933006" y="0"/>
                      <a:pt x="961711" y="28705"/>
                      <a:pt x="961711" y="64114"/>
                    </a:cubicBezTo>
                    <a:lnTo>
                      <a:pt x="961711" y="577027"/>
                    </a:lnTo>
                    <a:cubicBezTo>
                      <a:pt x="961711" y="612436"/>
                      <a:pt x="933006" y="641141"/>
                      <a:pt x="897597" y="641141"/>
                    </a:cubicBezTo>
                    <a:lnTo>
                      <a:pt x="64114" y="641141"/>
                    </a:lnTo>
                    <a:cubicBezTo>
                      <a:pt x="28705" y="641141"/>
                      <a:pt x="0" y="612436"/>
                      <a:pt x="0" y="577027"/>
                    </a:cubicBezTo>
                    <a:lnTo>
                      <a:pt x="0" y="6411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2118" tIns="72118" rIns="72118" bIns="72118" numCol="1" spcCol="1270" anchor="ctr" anchorCtr="0">
                <a:noAutofit/>
              </a:bodyPr>
              <a:lstStyle/>
              <a:p>
                <a:pPr lvl="0" algn="ctr" defTabSz="6223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코로나 </a:t>
                </a:r>
                <a:r>
                  <a:rPr lang="ko-KR" sz="1400" kern="1200" dirty="0" err="1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확진자</a:t>
                </a:r>
                <a:r>
                  <a:rPr lang="ko-KR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 수</a:t>
                </a:r>
                <a:r>
                  <a:rPr lang="en-US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 </a:t>
                </a:r>
                <a:r>
                  <a:rPr lang="en-US" sz="2000" kern="1200" dirty="0" smtClean="0">
                    <a:solidFill>
                      <a:srgbClr val="F4F4F4"/>
                    </a:solidFill>
                    <a:latin typeface="210 자막 B" panose="02020603020101020101" pitchFamily="18" charset="-127"/>
                    <a:ea typeface="210 자막 B" panose="02020603020101020101" pitchFamily="18" charset="-127"/>
                  </a:rPr>
                  <a:t>x</a:t>
                </a:r>
                <a:r>
                  <a:rPr lang="ko-KR" altLang="en-US" sz="2000" dirty="0" smtClean="0">
                    <a:solidFill>
                      <a:srgbClr val="F4F4F4"/>
                    </a:solidFill>
                    <a:latin typeface="210 자막 B" panose="02020603020101020101" pitchFamily="18" charset="-127"/>
                    <a:ea typeface="210 자막 B" panose="02020603020101020101" pitchFamily="18" charset="-127"/>
                  </a:rPr>
                  <a:t>₁</a:t>
                </a:r>
                <a:endParaRPr lang="ko-KR" sz="1400" kern="1200" dirty="0">
                  <a:solidFill>
                    <a:srgbClr val="F4F4F4"/>
                  </a:solidFill>
                  <a:latin typeface="210 자막 B" panose="02020603020101020101" pitchFamily="18" charset="-127"/>
                  <a:ea typeface="210 자막 B" panose="02020603020101020101" pitchFamily="18" charset="-127"/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5234172" y="3569685"/>
                <a:ext cx="128534" cy="25645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45720" y="0"/>
                    </a:moveTo>
                    <a:lnTo>
                      <a:pt x="45720" y="256456"/>
                    </a:lnTo>
                  </a:path>
                </a:pathLst>
              </a:custGeom>
              <a:noFill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자유형 17"/>
              <p:cNvSpPr/>
              <p:nvPr/>
            </p:nvSpPr>
            <p:spPr>
              <a:xfrm>
                <a:off x="4622517" y="3797565"/>
                <a:ext cx="1351844" cy="641141"/>
              </a:xfrm>
              <a:custGeom>
                <a:avLst/>
                <a:gdLst>
                  <a:gd name="connsiteX0" fmla="*/ 0 w 961711"/>
                  <a:gd name="connsiteY0" fmla="*/ 64114 h 641141"/>
                  <a:gd name="connsiteX1" fmla="*/ 64114 w 961711"/>
                  <a:gd name="connsiteY1" fmla="*/ 0 h 641141"/>
                  <a:gd name="connsiteX2" fmla="*/ 897597 w 961711"/>
                  <a:gd name="connsiteY2" fmla="*/ 0 h 641141"/>
                  <a:gd name="connsiteX3" fmla="*/ 961711 w 961711"/>
                  <a:gd name="connsiteY3" fmla="*/ 64114 h 641141"/>
                  <a:gd name="connsiteX4" fmla="*/ 961711 w 961711"/>
                  <a:gd name="connsiteY4" fmla="*/ 577027 h 641141"/>
                  <a:gd name="connsiteX5" fmla="*/ 897597 w 961711"/>
                  <a:gd name="connsiteY5" fmla="*/ 641141 h 641141"/>
                  <a:gd name="connsiteX6" fmla="*/ 64114 w 961711"/>
                  <a:gd name="connsiteY6" fmla="*/ 641141 h 641141"/>
                  <a:gd name="connsiteX7" fmla="*/ 0 w 961711"/>
                  <a:gd name="connsiteY7" fmla="*/ 577027 h 641141"/>
                  <a:gd name="connsiteX8" fmla="*/ 0 w 961711"/>
                  <a:gd name="connsiteY8" fmla="*/ 64114 h 64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1711" h="641141">
                    <a:moveTo>
                      <a:pt x="0" y="64114"/>
                    </a:moveTo>
                    <a:cubicBezTo>
                      <a:pt x="0" y="28705"/>
                      <a:pt x="28705" y="0"/>
                      <a:pt x="64114" y="0"/>
                    </a:cubicBezTo>
                    <a:lnTo>
                      <a:pt x="897597" y="0"/>
                    </a:lnTo>
                    <a:cubicBezTo>
                      <a:pt x="933006" y="0"/>
                      <a:pt x="961711" y="28705"/>
                      <a:pt x="961711" y="64114"/>
                    </a:cubicBezTo>
                    <a:lnTo>
                      <a:pt x="961711" y="577027"/>
                    </a:lnTo>
                    <a:cubicBezTo>
                      <a:pt x="961711" y="612436"/>
                      <a:pt x="933006" y="641141"/>
                      <a:pt x="897597" y="641141"/>
                    </a:cubicBezTo>
                    <a:lnTo>
                      <a:pt x="64114" y="641141"/>
                    </a:lnTo>
                    <a:cubicBezTo>
                      <a:pt x="28705" y="641141"/>
                      <a:pt x="0" y="612436"/>
                      <a:pt x="0" y="577027"/>
                    </a:cubicBezTo>
                    <a:lnTo>
                      <a:pt x="0" y="6411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2118" tIns="72118" rIns="72118" bIns="72118" numCol="1" spcCol="1270" anchor="ctr" anchorCtr="0">
                <a:noAutofit/>
              </a:bodyPr>
              <a:lstStyle/>
              <a:p>
                <a:pPr lvl="0" algn="ctr" defTabSz="6223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전국 평균 기온</a:t>
                </a:r>
                <a:r>
                  <a:rPr lang="en-US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 </a:t>
                </a:r>
                <a:r>
                  <a:rPr lang="en-US" sz="2000" kern="1200" dirty="0" smtClean="0">
                    <a:solidFill>
                      <a:srgbClr val="F4F4F4"/>
                    </a:solidFill>
                    <a:latin typeface="210 자막 B" panose="02020603020101020101" pitchFamily="18" charset="-127"/>
                    <a:ea typeface="210 자막 B" panose="02020603020101020101" pitchFamily="18" charset="-127"/>
                  </a:rPr>
                  <a:t>x</a:t>
                </a:r>
                <a:r>
                  <a:rPr lang="ko-KR" altLang="en-US" sz="2000" kern="1200" dirty="0" smtClean="0">
                    <a:solidFill>
                      <a:srgbClr val="F4F4F4"/>
                    </a:solidFill>
                    <a:latin typeface="210 자막 B" panose="02020603020101020101" pitchFamily="18" charset="-127"/>
                    <a:ea typeface="210 자막 B" panose="02020603020101020101" pitchFamily="18" charset="-127"/>
                  </a:rPr>
                  <a:t>₂</a:t>
                </a:r>
                <a:endParaRPr lang="ko-KR" sz="1400" kern="1200" dirty="0">
                  <a:solidFill>
                    <a:srgbClr val="F4F4F4"/>
                  </a:solidFill>
                  <a:latin typeface="210 자막 B" panose="02020603020101020101" pitchFamily="18" charset="-127"/>
                  <a:ea typeface="210 자막 B" panose="02020603020101020101" pitchFamily="18" charset="-127"/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5281294" y="3578676"/>
                <a:ext cx="1757398" cy="25645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128228"/>
                    </a:lnTo>
                    <a:lnTo>
                      <a:pt x="1250225" y="128228"/>
                    </a:lnTo>
                    <a:lnTo>
                      <a:pt x="1250225" y="256456"/>
                    </a:lnTo>
                  </a:path>
                </a:pathLst>
              </a:custGeom>
              <a:noFill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자유형 19"/>
              <p:cNvSpPr/>
              <p:nvPr/>
            </p:nvSpPr>
            <p:spPr>
              <a:xfrm>
                <a:off x="6214612" y="3797566"/>
                <a:ext cx="1351844" cy="641141"/>
              </a:xfrm>
              <a:custGeom>
                <a:avLst/>
                <a:gdLst>
                  <a:gd name="connsiteX0" fmla="*/ 0 w 961711"/>
                  <a:gd name="connsiteY0" fmla="*/ 64114 h 641141"/>
                  <a:gd name="connsiteX1" fmla="*/ 64114 w 961711"/>
                  <a:gd name="connsiteY1" fmla="*/ 0 h 641141"/>
                  <a:gd name="connsiteX2" fmla="*/ 897597 w 961711"/>
                  <a:gd name="connsiteY2" fmla="*/ 0 h 641141"/>
                  <a:gd name="connsiteX3" fmla="*/ 961711 w 961711"/>
                  <a:gd name="connsiteY3" fmla="*/ 64114 h 641141"/>
                  <a:gd name="connsiteX4" fmla="*/ 961711 w 961711"/>
                  <a:gd name="connsiteY4" fmla="*/ 577027 h 641141"/>
                  <a:gd name="connsiteX5" fmla="*/ 897597 w 961711"/>
                  <a:gd name="connsiteY5" fmla="*/ 641141 h 641141"/>
                  <a:gd name="connsiteX6" fmla="*/ 64114 w 961711"/>
                  <a:gd name="connsiteY6" fmla="*/ 641141 h 641141"/>
                  <a:gd name="connsiteX7" fmla="*/ 0 w 961711"/>
                  <a:gd name="connsiteY7" fmla="*/ 577027 h 641141"/>
                  <a:gd name="connsiteX8" fmla="*/ 0 w 961711"/>
                  <a:gd name="connsiteY8" fmla="*/ 64114 h 64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1711" h="641141">
                    <a:moveTo>
                      <a:pt x="0" y="64114"/>
                    </a:moveTo>
                    <a:cubicBezTo>
                      <a:pt x="0" y="28705"/>
                      <a:pt x="28705" y="0"/>
                      <a:pt x="64114" y="0"/>
                    </a:cubicBezTo>
                    <a:lnTo>
                      <a:pt x="897597" y="0"/>
                    </a:lnTo>
                    <a:cubicBezTo>
                      <a:pt x="933006" y="0"/>
                      <a:pt x="961711" y="28705"/>
                      <a:pt x="961711" y="64114"/>
                    </a:cubicBezTo>
                    <a:lnTo>
                      <a:pt x="961711" y="577027"/>
                    </a:lnTo>
                    <a:cubicBezTo>
                      <a:pt x="961711" y="612436"/>
                      <a:pt x="933006" y="641141"/>
                      <a:pt x="897597" y="641141"/>
                    </a:cubicBezTo>
                    <a:lnTo>
                      <a:pt x="64114" y="641141"/>
                    </a:lnTo>
                    <a:cubicBezTo>
                      <a:pt x="28705" y="641141"/>
                      <a:pt x="0" y="612436"/>
                      <a:pt x="0" y="577027"/>
                    </a:cubicBezTo>
                    <a:lnTo>
                      <a:pt x="0" y="6411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2118" tIns="72118" rIns="72118" bIns="72118" numCol="1" spcCol="1270" anchor="ctr" anchorCtr="0">
                <a:noAutofit/>
              </a:bodyPr>
              <a:lstStyle/>
              <a:p>
                <a:pPr lvl="0" algn="ctr" defTabSz="6223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sz="1400" kern="12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민원발생 수</a:t>
                </a:r>
                <a:r>
                  <a:rPr lang="en-US" altLang="ko-KR" sz="1400" dirty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rgbClr val="F4F4F4"/>
                    </a:solidFill>
                    <a:latin typeface="210 옴니굴림 030" panose="02020603020101020101" pitchFamily="18" charset="-127"/>
                    <a:ea typeface="210 옴니굴림 030" panose="02020603020101020101" pitchFamily="18" charset="-127"/>
                  </a:rPr>
                  <a:t>    </a:t>
                </a:r>
                <a:r>
                  <a:rPr lang="en-US" sz="2000" kern="1200" dirty="0" smtClean="0">
                    <a:solidFill>
                      <a:srgbClr val="F4F4F4"/>
                    </a:solidFill>
                    <a:latin typeface="210 자막 B" panose="02020603020101020101" pitchFamily="18" charset="-127"/>
                    <a:ea typeface="210 자막 B" panose="02020603020101020101" pitchFamily="18" charset="-127"/>
                  </a:rPr>
                  <a:t>y</a:t>
                </a:r>
                <a:endParaRPr lang="ko-KR" sz="1400" kern="1200" dirty="0">
                  <a:solidFill>
                    <a:srgbClr val="F4F4F4"/>
                  </a:solidFill>
                  <a:latin typeface="210 자막 B" panose="02020603020101020101" pitchFamily="18" charset="-127"/>
                  <a:ea typeface="210 자막 B" panose="02020603020101020101" pitchFamily="18" charset="-127"/>
                </a:endParaRPr>
              </a:p>
            </p:txBody>
          </p:sp>
        </p:grpSp>
        <p:sp>
          <p:nvSpPr>
            <p:cNvPr id="12" name="자유형 11"/>
            <p:cNvSpPr/>
            <p:nvPr/>
          </p:nvSpPr>
          <p:spPr>
            <a:xfrm>
              <a:off x="5234172" y="2923547"/>
              <a:ext cx="128534" cy="2564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6456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 12"/>
            <p:cNvSpPr/>
            <p:nvPr/>
          </p:nvSpPr>
          <p:spPr>
            <a:xfrm>
              <a:off x="3637279" y="3104839"/>
              <a:ext cx="3322320" cy="317666"/>
            </a:xfrm>
            <a:custGeom>
              <a:avLst/>
              <a:gdLst>
                <a:gd name="connsiteX0" fmla="*/ 0 w 961711"/>
                <a:gd name="connsiteY0" fmla="*/ 64114 h 641141"/>
                <a:gd name="connsiteX1" fmla="*/ 64114 w 961711"/>
                <a:gd name="connsiteY1" fmla="*/ 0 h 641141"/>
                <a:gd name="connsiteX2" fmla="*/ 897597 w 961711"/>
                <a:gd name="connsiteY2" fmla="*/ 0 h 641141"/>
                <a:gd name="connsiteX3" fmla="*/ 961711 w 961711"/>
                <a:gd name="connsiteY3" fmla="*/ 64114 h 641141"/>
                <a:gd name="connsiteX4" fmla="*/ 961711 w 961711"/>
                <a:gd name="connsiteY4" fmla="*/ 577027 h 641141"/>
                <a:gd name="connsiteX5" fmla="*/ 897597 w 961711"/>
                <a:gd name="connsiteY5" fmla="*/ 641141 h 641141"/>
                <a:gd name="connsiteX6" fmla="*/ 64114 w 961711"/>
                <a:gd name="connsiteY6" fmla="*/ 641141 h 641141"/>
                <a:gd name="connsiteX7" fmla="*/ 0 w 961711"/>
                <a:gd name="connsiteY7" fmla="*/ 577027 h 641141"/>
                <a:gd name="connsiteX8" fmla="*/ 0 w 961711"/>
                <a:gd name="connsiteY8" fmla="*/ 64114 h 64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711" h="641141">
                  <a:moveTo>
                    <a:pt x="0" y="64114"/>
                  </a:moveTo>
                  <a:cubicBezTo>
                    <a:pt x="0" y="28705"/>
                    <a:pt x="28705" y="0"/>
                    <a:pt x="64114" y="0"/>
                  </a:cubicBezTo>
                  <a:lnTo>
                    <a:pt x="897597" y="0"/>
                  </a:lnTo>
                  <a:cubicBezTo>
                    <a:pt x="933006" y="0"/>
                    <a:pt x="961711" y="28705"/>
                    <a:pt x="961711" y="64114"/>
                  </a:cubicBezTo>
                  <a:lnTo>
                    <a:pt x="961711" y="577027"/>
                  </a:lnTo>
                  <a:cubicBezTo>
                    <a:pt x="961711" y="612436"/>
                    <a:pt x="933006" y="641141"/>
                    <a:pt x="897597" y="641141"/>
                  </a:cubicBezTo>
                  <a:lnTo>
                    <a:pt x="64114" y="641141"/>
                  </a:lnTo>
                  <a:cubicBezTo>
                    <a:pt x="28705" y="641141"/>
                    <a:pt x="0" y="612436"/>
                    <a:pt x="0" y="577027"/>
                  </a:cubicBezTo>
                  <a:lnTo>
                    <a:pt x="0" y="641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118" tIns="72118" rIns="72118" bIns="72118" numCol="1" spcCol="1270" anchor="ctr" anchorCtr="0">
              <a:noAutofit/>
            </a:bodyPr>
            <a:lstStyle/>
            <a:p>
              <a:pPr lvl="0" algn="ctr" defTabSz="6223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2020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년 </a:t>
              </a: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2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월 </a:t>
              </a: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20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일</a:t>
              </a: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- 2020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년 </a:t>
              </a: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12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월 </a:t>
              </a:r>
              <a:r>
                <a:rPr lang="en-US" altLang="ko-KR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13</a:t>
              </a: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일</a:t>
              </a:r>
              <a:endParaRPr lang="ko-KR" altLang="en-US" sz="1400" kern="1200" dirty="0">
                <a:solidFill>
                  <a:srgbClr val="F4F4F4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614897" y="2501868"/>
              <a:ext cx="1351844" cy="492035"/>
            </a:xfrm>
            <a:custGeom>
              <a:avLst/>
              <a:gdLst>
                <a:gd name="connsiteX0" fmla="*/ 0 w 961711"/>
                <a:gd name="connsiteY0" fmla="*/ 64114 h 641141"/>
                <a:gd name="connsiteX1" fmla="*/ 64114 w 961711"/>
                <a:gd name="connsiteY1" fmla="*/ 0 h 641141"/>
                <a:gd name="connsiteX2" fmla="*/ 897597 w 961711"/>
                <a:gd name="connsiteY2" fmla="*/ 0 h 641141"/>
                <a:gd name="connsiteX3" fmla="*/ 961711 w 961711"/>
                <a:gd name="connsiteY3" fmla="*/ 64114 h 641141"/>
                <a:gd name="connsiteX4" fmla="*/ 961711 w 961711"/>
                <a:gd name="connsiteY4" fmla="*/ 577027 h 641141"/>
                <a:gd name="connsiteX5" fmla="*/ 897597 w 961711"/>
                <a:gd name="connsiteY5" fmla="*/ 641141 h 641141"/>
                <a:gd name="connsiteX6" fmla="*/ 64114 w 961711"/>
                <a:gd name="connsiteY6" fmla="*/ 641141 h 641141"/>
                <a:gd name="connsiteX7" fmla="*/ 0 w 961711"/>
                <a:gd name="connsiteY7" fmla="*/ 577027 h 641141"/>
                <a:gd name="connsiteX8" fmla="*/ 0 w 961711"/>
                <a:gd name="connsiteY8" fmla="*/ 64114 h 64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1711" h="641141">
                  <a:moveTo>
                    <a:pt x="0" y="64114"/>
                  </a:moveTo>
                  <a:cubicBezTo>
                    <a:pt x="0" y="28705"/>
                    <a:pt x="28705" y="0"/>
                    <a:pt x="64114" y="0"/>
                  </a:cubicBezTo>
                  <a:lnTo>
                    <a:pt x="897597" y="0"/>
                  </a:lnTo>
                  <a:cubicBezTo>
                    <a:pt x="933006" y="0"/>
                    <a:pt x="961711" y="28705"/>
                    <a:pt x="961711" y="64114"/>
                  </a:cubicBezTo>
                  <a:lnTo>
                    <a:pt x="961711" y="577027"/>
                  </a:lnTo>
                  <a:cubicBezTo>
                    <a:pt x="961711" y="612436"/>
                    <a:pt x="933006" y="641141"/>
                    <a:pt x="897597" y="641141"/>
                  </a:cubicBezTo>
                  <a:lnTo>
                    <a:pt x="64114" y="641141"/>
                  </a:lnTo>
                  <a:cubicBezTo>
                    <a:pt x="28705" y="641141"/>
                    <a:pt x="0" y="612436"/>
                    <a:pt x="0" y="577027"/>
                  </a:cubicBezTo>
                  <a:lnTo>
                    <a:pt x="0" y="641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118" tIns="72118" rIns="72118" bIns="72118" numCol="1" spcCol="1270" anchor="ctr" anchorCtr="0">
              <a:noAutofit/>
            </a:bodyPr>
            <a:lstStyle/>
            <a:p>
              <a:pPr lvl="0" algn="ctr" defTabSz="6223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kern="1200" dirty="0" smtClean="0">
                  <a:solidFill>
                    <a:srgbClr val="F4F4F4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데이터</a:t>
              </a:r>
              <a:endParaRPr lang="ko-KR" altLang="en-US" sz="1400" kern="1200" dirty="0">
                <a:solidFill>
                  <a:srgbClr val="F4F4F4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74973" y="15631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신뢰</a:t>
            </a:r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할 만한</a:t>
            </a: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`</a:t>
            </a:r>
            <a:r>
              <a:rPr lang="ko-KR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코로나 </a:t>
            </a:r>
            <a:r>
              <a:rPr lang="ko-KR" altLang="ko-KR" dirty="0" err="1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확진자</a:t>
            </a:r>
            <a:r>
              <a:rPr lang="en-US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수</a:t>
            </a:r>
            <a:r>
              <a:rPr lang="en-US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명</a:t>
            </a:r>
            <a:r>
              <a:rPr lang="en-US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)`</a:t>
            </a:r>
            <a:r>
              <a:rPr lang="ko-KR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데이터</a:t>
            </a:r>
          </a:p>
          <a:p>
            <a:pPr marL="0" lvl="1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=&gt; 2020</a:t>
            </a:r>
            <a:r>
              <a:rPr lang="ko-KR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 2월 20일부터</a:t>
            </a:r>
          </a:p>
          <a:p>
            <a:pPr marL="0" lvl="1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*</a:t>
            </a:r>
            <a:r>
              <a:rPr lang="ko-KR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최초 발생 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=&gt;</a:t>
            </a:r>
            <a:r>
              <a:rPr lang="ko-KR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2020</a:t>
            </a:r>
            <a:r>
              <a:rPr lang="ko-KR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 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</a:t>
            </a:r>
            <a:r>
              <a:rPr lang="ko-KR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월 </a:t>
            </a:r>
            <a:r>
              <a:rPr lang="en-US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19</a:t>
            </a:r>
            <a:r>
              <a:rPr lang="ko-KR" altLang="ko-KR" sz="14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</a:t>
            </a:r>
            <a:endParaRPr lang="ko-KR" altLang="ko-KR" sz="14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pic>
        <p:nvPicPr>
          <p:cNvPr id="5" name="그림 23" descr="C:/Users/HYEBIN/AppData/Roaming/PolarisOffice/ETemp/164_13651944/fImage528351322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r="-180" b="64859"/>
          <a:stretch>
            <a:fillRect/>
          </a:stretch>
        </p:blipFill>
        <p:spPr>
          <a:xfrm>
            <a:off x="6828053" y="4442993"/>
            <a:ext cx="4859020" cy="19411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22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00367" y="86770"/>
            <a:ext cx="10516235" cy="634259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</a:t>
            </a:r>
            <a:r>
              <a:rPr lang="ko-KR" altLang="en-US" sz="3200" dirty="0"/>
              <a:t> </a:t>
            </a:r>
            <a:r>
              <a:rPr lang="ko-KR" altLang="en-US" sz="3200" dirty="0" err="1"/>
              <a:t>확진자</a:t>
            </a:r>
            <a:r>
              <a:rPr lang="ko-KR" altLang="en-US" sz="3200" dirty="0"/>
              <a:t> 수(x1),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기온</a:t>
            </a:r>
            <a:r>
              <a:rPr lang="ko-KR" altLang="en-US" sz="3200" dirty="0"/>
              <a:t>(x2),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민원</a:t>
            </a:r>
            <a:r>
              <a:rPr lang="ko-KR" altLang="en-US" sz="3200" dirty="0"/>
              <a:t>발생 수(</a:t>
            </a:r>
            <a:r>
              <a:rPr lang="ko-KR" altLang="en-US" sz="3200" dirty="0" err="1"/>
              <a:t>y</a:t>
            </a:r>
            <a:r>
              <a:rPr lang="ko-KR" altLang="en-US" sz="3200" dirty="0" smtClean="0"/>
              <a:t>)</a:t>
            </a:r>
            <a:endParaRPr lang="ko-KR" altLang="en-US" sz="3200" dirty="0"/>
          </a:p>
        </p:txBody>
      </p:sp>
      <p:pic>
        <p:nvPicPr>
          <p:cNvPr id="4" name="그림 24" descr="C:/Users/HYEBIN/AppData/Roaming/PolarisOffice/ETemp/164_13651944/fImage19800213321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" y="1268518"/>
            <a:ext cx="5023485" cy="4942205"/>
          </a:xfrm>
          <a:prstGeom prst="rect">
            <a:avLst/>
          </a:prstGeom>
          <a:noFill/>
        </p:spPr>
      </p:pic>
      <p:pic>
        <p:nvPicPr>
          <p:cNvPr id="5" name="그림 25" descr="C:/Users/HYEBIN/AppData/Roaming/PolarisOffice/ETemp/164_13651944/fImage4907134258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95" y="2669857"/>
            <a:ext cx="3370580" cy="174688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38429" y="634259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산점도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(Scatter)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그래프로 데이터 간의 상관 관계를 확인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7344980" y="1852791"/>
            <a:ext cx="4258979" cy="1545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44981" y="3556000"/>
            <a:ext cx="4316700" cy="213159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6100" y="1875588"/>
            <a:ext cx="6638701" cy="38120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06400" y="1"/>
            <a:ext cx="10516235" cy="787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>
                <a:cs typeface="+mn-cs"/>
              </a:rPr>
              <a:t>변수들 </a:t>
            </a:r>
            <a:r>
              <a:rPr lang="ko-KR" altLang="en-US" sz="3200" dirty="0" smtClean="0">
                <a:cs typeface="+mn-cs"/>
              </a:rPr>
              <a:t>간의 </a:t>
            </a: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상관성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110752"/>
              </p:ext>
            </p:extLst>
          </p:nvPr>
        </p:nvGraphicFramePr>
        <p:xfrm>
          <a:off x="703415" y="1621879"/>
          <a:ext cx="6481386" cy="4026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/>
          <p:cNvSpPr/>
          <p:nvPr/>
        </p:nvSpPr>
        <p:spPr>
          <a:xfrm>
            <a:off x="238429" y="634259"/>
            <a:ext cx="680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코로나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확진자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수(x1), 기온(x2),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민원건수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y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)의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피어슨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상관계수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574328" y="1852513"/>
            <a:ext cx="3893772" cy="1521830"/>
            <a:chOff x="6831777" y="1424225"/>
            <a:chExt cx="3893772" cy="1521830"/>
          </a:xfrm>
        </p:grpSpPr>
        <p:pic>
          <p:nvPicPr>
            <p:cNvPr id="4" name="그림 59" descr="C:/Users/HYEBIN/AppData/Roaming/PolarisOffice/ETemp/164_13651944/fImage621452152760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5" t="63688" r="29122"/>
            <a:stretch/>
          </p:blipFill>
          <p:spPr>
            <a:xfrm>
              <a:off x="7337058" y="1510962"/>
              <a:ext cx="3388491" cy="1435093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>
            <a:xfrm>
              <a:off x="8396296" y="1424503"/>
              <a:ext cx="5373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민원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045101" y="1897855"/>
              <a:ext cx="5373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민원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31777" y="2267187"/>
              <a:ext cx="7136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확진자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45547" y="1424225"/>
              <a:ext cx="7136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확진자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20822" y="1434822"/>
              <a:ext cx="5373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기온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45100" y="2605323"/>
              <a:ext cx="5373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400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기온</a:t>
              </a:r>
              <a:endParaRPr lang="ko-KR" altLang="en-US" sz="14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79441" y="3884012"/>
            <a:ext cx="3391410" cy="1803580"/>
            <a:chOff x="8055610" y="4253344"/>
            <a:chExt cx="3391410" cy="1803580"/>
          </a:xfrm>
        </p:grpSpPr>
        <p:sp>
          <p:nvSpPr>
            <p:cNvPr id="18" name="직사각형 17"/>
            <p:cNvSpPr/>
            <p:nvPr/>
          </p:nvSpPr>
          <p:spPr>
            <a:xfrm>
              <a:off x="9139291" y="5687592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민원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68934" y="4266044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민원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055610" y="4736976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확진자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850442" y="5687314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확진자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774917" y="5685211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기온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68933" y="5202112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기온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088491" y="4253344"/>
              <a:ext cx="711151" cy="3783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912180" y="4257003"/>
              <a:ext cx="711151" cy="3783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735869" y="4260662"/>
              <a:ext cx="711151" cy="3783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88491" y="4730633"/>
              <a:ext cx="711151" cy="378373"/>
            </a:xfrm>
            <a:prstGeom prst="rect">
              <a:avLst/>
            </a:prstGeom>
            <a:solidFill>
              <a:srgbClr val="ED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912180" y="4734292"/>
              <a:ext cx="711151" cy="3783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735869" y="4737951"/>
              <a:ext cx="711151" cy="3783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088491" y="5207922"/>
              <a:ext cx="711151" cy="378373"/>
            </a:xfrm>
            <a:prstGeom prst="rect">
              <a:avLst/>
            </a:prstGeom>
            <a:solidFill>
              <a:srgbClr val="F5E9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912180" y="5211581"/>
              <a:ext cx="711151" cy="378373"/>
            </a:xfrm>
            <a:prstGeom prst="rect">
              <a:avLst/>
            </a:prstGeom>
            <a:solidFill>
              <a:srgbClr val="B8E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735869" y="5215240"/>
              <a:ext cx="711151" cy="37837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96901" y="0"/>
            <a:ext cx="1841500" cy="7264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 smtClean="0"/>
              <a:t>예측 </a:t>
            </a: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14" name="타원 13"/>
          <p:cNvSpPr/>
          <p:nvPr/>
        </p:nvSpPr>
        <p:spPr>
          <a:xfrm>
            <a:off x="999002" y="1725916"/>
            <a:ext cx="672750" cy="672750"/>
          </a:xfrm>
          <a:prstGeom prst="ellipse">
            <a:avLst/>
          </a:prstGeom>
          <a:ln>
            <a:solidFill>
              <a:srgbClr val="F9F3E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자유형 14"/>
          <p:cNvSpPr/>
          <p:nvPr/>
        </p:nvSpPr>
        <p:spPr>
          <a:xfrm>
            <a:off x="1335377" y="1725916"/>
            <a:ext cx="3589370" cy="672750"/>
          </a:xfrm>
          <a:custGeom>
            <a:avLst/>
            <a:gdLst>
              <a:gd name="connsiteX0" fmla="*/ 0 w 3589370"/>
              <a:gd name="connsiteY0" fmla="*/ 0 h 672750"/>
              <a:gd name="connsiteX1" fmla="*/ 3589370 w 3589370"/>
              <a:gd name="connsiteY1" fmla="*/ 0 h 672750"/>
              <a:gd name="connsiteX2" fmla="*/ 3589370 w 3589370"/>
              <a:gd name="connsiteY2" fmla="*/ 672750 h 672750"/>
              <a:gd name="connsiteX3" fmla="*/ 0 w 3589370"/>
              <a:gd name="connsiteY3" fmla="*/ 672750 h 672750"/>
              <a:gd name="connsiteX4" fmla="*/ 0 w 3589370"/>
              <a:gd name="connsiteY4" fmla="*/ 0 h 6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370" h="672750">
                <a:moveTo>
                  <a:pt x="0" y="0"/>
                </a:moveTo>
                <a:lnTo>
                  <a:pt x="3589370" y="0"/>
                </a:lnTo>
                <a:lnTo>
                  <a:pt x="3589370" y="672750"/>
                </a:lnTo>
                <a:lnTo>
                  <a:pt x="0" y="672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" rIns="0" bIns="20320" numCol="1" spcCol="1270" anchor="ctr" anchorCtr="0">
            <a:noAutofit/>
          </a:bodyPr>
          <a:lstStyle/>
          <a:p>
            <a:pPr lvl="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그래프는 선형에 </a:t>
            </a:r>
            <a:r>
              <a:rPr lang="ko-KR" altLang="en-US" sz="1600" kern="1200" dirty="0" err="1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가까워야한다</a:t>
            </a:r>
            <a:endParaRPr lang="ko-KR" altLang="en-US" sz="16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99002" y="2398666"/>
            <a:ext cx="672750" cy="672750"/>
          </a:xfrm>
          <a:prstGeom prst="ellipse">
            <a:avLst/>
          </a:prstGeom>
          <a:ln>
            <a:solidFill>
              <a:srgbClr val="F9F3E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7" name="자유형 16"/>
          <p:cNvSpPr/>
          <p:nvPr/>
        </p:nvSpPr>
        <p:spPr>
          <a:xfrm>
            <a:off x="1335377" y="2398666"/>
            <a:ext cx="3589370" cy="672750"/>
          </a:xfrm>
          <a:custGeom>
            <a:avLst/>
            <a:gdLst>
              <a:gd name="connsiteX0" fmla="*/ 0 w 3589370"/>
              <a:gd name="connsiteY0" fmla="*/ 0 h 672750"/>
              <a:gd name="connsiteX1" fmla="*/ 3589370 w 3589370"/>
              <a:gd name="connsiteY1" fmla="*/ 0 h 672750"/>
              <a:gd name="connsiteX2" fmla="*/ 3589370 w 3589370"/>
              <a:gd name="connsiteY2" fmla="*/ 672750 h 672750"/>
              <a:gd name="connsiteX3" fmla="*/ 0 w 3589370"/>
              <a:gd name="connsiteY3" fmla="*/ 672750 h 672750"/>
              <a:gd name="connsiteX4" fmla="*/ 0 w 3589370"/>
              <a:gd name="connsiteY4" fmla="*/ 0 h 6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370" h="672750">
                <a:moveTo>
                  <a:pt x="0" y="0"/>
                </a:moveTo>
                <a:lnTo>
                  <a:pt x="3589370" y="0"/>
                </a:lnTo>
                <a:lnTo>
                  <a:pt x="3589370" y="672750"/>
                </a:lnTo>
                <a:lnTo>
                  <a:pt x="0" y="672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" rIns="0" bIns="20320" numCol="1" spcCol="1270" anchor="ctr" anchorCtr="0">
            <a:noAutofit/>
          </a:bodyPr>
          <a:lstStyle/>
          <a:p>
            <a:pPr lvl="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그러나 선형성이 강하지도 않고 </a:t>
            </a:r>
            <a:endParaRPr lang="ko-KR" altLang="en-US" sz="1600" kern="120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99002" y="3071417"/>
            <a:ext cx="672750" cy="672750"/>
          </a:xfrm>
          <a:prstGeom prst="ellipse">
            <a:avLst/>
          </a:prstGeom>
          <a:ln>
            <a:solidFill>
              <a:srgbClr val="F9F3E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9" name="자유형 18"/>
          <p:cNvSpPr/>
          <p:nvPr/>
        </p:nvSpPr>
        <p:spPr>
          <a:xfrm>
            <a:off x="1335377" y="3071417"/>
            <a:ext cx="3589370" cy="672750"/>
          </a:xfrm>
          <a:custGeom>
            <a:avLst/>
            <a:gdLst>
              <a:gd name="connsiteX0" fmla="*/ 0 w 3589370"/>
              <a:gd name="connsiteY0" fmla="*/ 0 h 672750"/>
              <a:gd name="connsiteX1" fmla="*/ 3589370 w 3589370"/>
              <a:gd name="connsiteY1" fmla="*/ 0 h 672750"/>
              <a:gd name="connsiteX2" fmla="*/ 3589370 w 3589370"/>
              <a:gd name="connsiteY2" fmla="*/ 672750 h 672750"/>
              <a:gd name="connsiteX3" fmla="*/ 0 w 3589370"/>
              <a:gd name="connsiteY3" fmla="*/ 672750 h 672750"/>
              <a:gd name="connsiteX4" fmla="*/ 0 w 3589370"/>
              <a:gd name="connsiteY4" fmla="*/ 0 h 6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370" h="672750">
                <a:moveTo>
                  <a:pt x="0" y="0"/>
                </a:moveTo>
                <a:lnTo>
                  <a:pt x="3589370" y="0"/>
                </a:lnTo>
                <a:lnTo>
                  <a:pt x="3589370" y="672750"/>
                </a:lnTo>
                <a:lnTo>
                  <a:pt x="0" y="672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" rIns="0" bIns="20320" numCol="1" spcCol="1270" anchor="ctr" anchorCtr="0">
            <a:noAutofit/>
          </a:bodyPr>
          <a:lstStyle/>
          <a:p>
            <a:pPr lvl="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모델의 결정계수도 매우 낮음</a:t>
            </a:r>
            <a:endParaRPr lang="ko-KR" altLang="en-US" sz="1600" kern="120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99002" y="3744168"/>
            <a:ext cx="672750" cy="672750"/>
          </a:xfrm>
          <a:prstGeom prst="ellipse">
            <a:avLst/>
          </a:prstGeom>
          <a:ln>
            <a:solidFill>
              <a:srgbClr val="F9F3E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자유형 20"/>
          <p:cNvSpPr/>
          <p:nvPr/>
        </p:nvSpPr>
        <p:spPr>
          <a:xfrm>
            <a:off x="1335377" y="3744168"/>
            <a:ext cx="3589370" cy="672750"/>
          </a:xfrm>
          <a:custGeom>
            <a:avLst/>
            <a:gdLst>
              <a:gd name="connsiteX0" fmla="*/ 0 w 3589370"/>
              <a:gd name="connsiteY0" fmla="*/ 0 h 672750"/>
              <a:gd name="connsiteX1" fmla="*/ 3589370 w 3589370"/>
              <a:gd name="connsiteY1" fmla="*/ 0 h 672750"/>
              <a:gd name="connsiteX2" fmla="*/ 3589370 w 3589370"/>
              <a:gd name="connsiteY2" fmla="*/ 672750 h 672750"/>
              <a:gd name="connsiteX3" fmla="*/ 0 w 3589370"/>
              <a:gd name="connsiteY3" fmla="*/ 672750 h 672750"/>
              <a:gd name="connsiteX4" fmla="*/ 0 w 3589370"/>
              <a:gd name="connsiteY4" fmla="*/ 0 h 67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370" h="672750">
                <a:moveTo>
                  <a:pt x="0" y="0"/>
                </a:moveTo>
                <a:lnTo>
                  <a:pt x="3589370" y="0"/>
                </a:lnTo>
                <a:lnTo>
                  <a:pt x="3589370" y="672750"/>
                </a:lnTo>
                <a:lnTo>
                  <a:pt x="0" y="6727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" rIns="0" bIns="20320" numCol="1" spcCol="1270" anchor="ctr" anchorCtr="0">
            <a:noAutofit/>
          </a:bodyPr>
          <a:lstStyle/>
          <a:p>
            <a:pPr lvl="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-&gt;</a:t>
            </a:r>
            <a:r>
              <a:rPr lang="ko-KR" altLang="en-US" sz="16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적합한 회귀 모델은 아니다</a:t>
            </a:r>
            <a:r>
              <a:rPr lang="en-US" altLang="ko-KR" sz="1600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.</a:t>
            </a:r>
            <a:endParaRPr lang="ko-KR" altLang="en-US" sz="16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98085" y="1637850"/>
            <a:ext cx="6547485" cy="4229219"/>
            <a:chOff x="5252085" y="857250"/>
            <a:chExt cx="6547485" cy="4229219"/>
          </a:xfrm>
        </p:grpSpPr>
        <p:pic>
          <p:nvPicPr>
            <p:cNvPr id="5" name="그림 60" descr="C:/Users/HYEBIN/AppData/Roaming/PolarisOffice/ETemp/164_13651944/fImage666152169495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t="20314" r="19755" b="21000"/>
            <a:stretch>
              <a:fillRect/>
            </a:stretch>
          </p:blipFill>
          <p:spPr>
            <a:xfrm>
              <a:off x="5381625" y="857250"/>
              <a:ext cx="6417945" cy="4025265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8142296" y="4717137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실제 </a:t>
              </a:r>
              <a:r>
                <a:rPr lang="ko-KR" altLang="en-US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y</a:t>
              </a:r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 값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>
              <a:off x="4879547" y="2583537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예측 </a:t>
              </a:r>
              <a:r>
                <a:rPr lang="ko-KR" altLang="en-US" dirty="0" err="1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y</a:t>
              </a:r>
              <a:r>
                <a:rPr lang="ko-KR" altLang="en-US" dirty="0" smtClean="0">
                  <a:solidFill>
                    <a:srgbClr val="1C3B69"/>
                  </a:solidFill>
                  <a:latin typeface="210 옴니굴림 030" panose="02020603020101020101" pitchFamily="18" charset="-127"/>
                  <a:ea typeface="210 옴니굴림 030" panose="02020603020101020101" pitchFamily="18" charset="-127"/>
                </a:rPr>
                <a:t> 값</a:t>
              </a:r>
              <a:endParaRPr lang="ko-KR" altLang="en-US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43610" y="4625675"/>
            <a:ext cx="3314700" cy="1036320"/>
            <a:chOff x="6286500" y="5281859"/>
            <a:chExt cx="3314700" cy="1036320"/>
          </a:xfrm>
        </p:grpSpPr>
        <p:pic>
          <p:nvPicPr>
            <p:cNvPr id="4" name="그림 27" descr="C:/Users/HYEBIN/AppData/Roaming/PolarisOffice/ETemp/164_13651944/fImage66615140845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0" t="80894" r="44231"/>
            <a:stretch/>
          </p:blipFill>
          <p:spPr>
            <a:xfrm>
              <a:off x="6286500" y="5281859"/>
              <a:ext cx="3314700" cy="1036320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6311900" y="5860415"/>
              <a:ext cx="609600" cy="3175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8429" y="634259"/>
            <a:ext cx="7399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코로나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확진자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수(x1), 기온(x2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 입력에 따른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민원발생 수(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y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 예측 모델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46100" y="22225"/>
            <a:ext cx="10516235" cy="7905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</a:t>
            </a:r>
            <a:r>
              <a:rPr lang="ko-KR" altLang="en-US" sz="3200" dirty="0" smtClean="0"/>
              <a:t>발전 방향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원형 6"/>
          <p:cNvSpPr/>
          <p:nvPr/>
        </p:nvSpPr>
        <p:spPr>
          <a:xfrm>
            <a:off x="535018" y="1981200"/>
            <a:ext cx="3536216" cy="3536216"/>
          </a:xfrm>
          <a:prstGeom prst="pie">
            <a:avLst>
              <a:gd name="adj1" fmla="val 5400000"/>
              <a:gd name="adj2" fmla="val 16200000"/>
            </a:avLst>
          </a:prstGeom>
          <a:solidFill>
            <a:srgbClr val="F57D2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자유형 7"/>
          <p:cNvSpPr/>
          <p:nvPr/>
        </p:nvSpPr>
        <p:spPr>
          <a:xfrm>
            <a:off x="2303125" y="1981200"/>
            <a:ext cx="8760510" cy="3536216"/>
          </a:xfrm>
          <a:custGeom>
            <a:avLst/>
            <a:gdLst>
              <a:gd name="connsiteX0" fmla="*/ 0 w 8760510"/>
              <a:gd name="connsiteY0" fmla="*/ 0 h 3536216"/>
              <a:gd name="connsiteX1" fmla="*/ 8760510 w 8760510"/>
              <a:gd name="connsiteY1" fmla="*/ 0 h 3536216"/>
              <a:gd name="connsiteX2" fmla="*/ 8760510 w 8760510"/>
              <a:gd name="connsiteY2" fmla="*/ 3536216 h 3536216"/>
              <a:gd name="connsiteX3" fmla="*/ 0 w 8760510"/>
              <a:gd name="connsiteY3" fmla="*/ 3536216 h 3536216"/>
              <a:gd name="connsiteX4" fmla="*/ 0 w 8760510"/>
              <a:gd name="connsiteY4" fmla="*/ 0 h 353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0510" h="3536216">
                <a:moveTo>
                  <a:pt x="0" y="0"/>
                </a:moveTo>
                <a:lnTo>
                  <a:pt x="8760510" y="0"/>
                </a:lnTo>
                <a:lnTo>
                  <a:pt x="8760510" y="3536216"/>
                </a:lnTo>
                <a:lnTo>
                  <a:pt x="0" y="3536216"/>
                </a:lnTo>
                <a:lnTo>
                  <a:pt x="0" y="0"/>
                </a:lnTo>
                <a:close/>
              </a:path>
            </a:pathLst>
          </a:custGeom>
          <a:solidFill>
            <a:srgbClr val="F4F4F4">
              <a:alpha val="90000"/>
            </a:srgb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7640" tIns="167640" rIns="4547895" bIns="2024154" numCol="1" spcCol="1270" anchor="ctr" anchorCtr="0">
            <a:noAutofit/>
          </a:bodyPr>
          <a:lstStyle/>
          <a:p>
            <a:pPr lvl="0" algn="ctr" defTabSz="19558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400" kern="1200" dirty="0" smtClean="0">
                <a:solidFill>
                  <a:srgbClr val="1C3B6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연동</a:t>
            </a:r>
            <a:endParaRPr lang="ko-KR" altLang="en-US" sz="4400" kern="1200" dirty="0">
              <a:solidFill>
                <a:srgbClr val="1C3B6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원형 8"/>
          <p:cNvSpPr/>
          <p:nvPr/>
        </p:nvSpPr>
        <p:spPr>
          <a:xfrm>
            <a:off x="1463274" y="3660902"/>
            <a:ext cx="1679702" cy="1679702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3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자유형 9"/>
          <p:cNvSpPr/>
          <p:nvPr/>
        </p:nvSpPr>
        <p:spPr>
          <a:xfrm>
            <a:off x="2303125" y="3660902"/>
            <a:ext cx="8760510" cy="1679702"/>
          </a:xfrm>
          <a:custGeom>
            <a:avLst/>
            <a:gdLst>
              <a:gd name="connsiteX0" fmla="*/ 0 w 8760510"/>
              <a:gd name="connsiteY0" fmla="*/ 0 h 1679702"/>
              <a:gd name="connsiteX1" fmla="*/ 8760510 w 8760510"/>
              <a:gd name="connsiteY1" fmla="*/ 0 h 1679702"/>
              <a:gd name="connsiteX2" fmla="*/ 8760510 w 8760510"/>
              <a:gd name="connsiteY2" fmla="*/ 1679702 h 1679702"/>
              <a:gd name="connsiteX3" fmla="*/ 0 w 8760510"/>
              <a:gd name="connsiteY3" fmla="*/ 1679702 h 1679702"/>
              <a:gd name="connsiteX4" fmla="*/ 0 w 8760510"/>
              <a:gd name="connsiteY4" fmla="*/ 0 h 1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0510" h="1679702">
                <a:moveTo>
                  <a:pt x="0" y="0"/>
                </a:moveTo>
                <a:lnTo>
                  <a:pt x="8760510" y="0"/>
                </a:lnTo>
                <a:lnTo>
                  <a:pt x="8760510" y="1679702"/>
                </a:lnTo>
                <a:lnTo>
                  <a:pt x="0" y="167970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7640" tIns="167640" rIns="4547895" bIns="167640" numCol="1" spcCol="1270" anchor="ctr" anchorCtr="0">
            <a:noAutofit/>
          </a:bodyPr>
          <a:lstStyle/>
          <a:p>
            <a:pPr lvl="0" algn="ctr" defTabSz="19558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4400" kern="1200" dirty="0" smtClean="0">
                <a:solidFill>
                  <a:srgbClr val="1C3B6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</a:t>
            </a:r>
            <a:r>
              <a:rPr lang="en-US" altLang="ko-KR" sz="4400" kern="1200" dirty="0" smtClean="0">
                <a:solidFill>
                  <a:srgbClr val="1C3B6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400" kern="1200" dirty="0" smtClean="0">
                <a:solidFill>
                  <a:srgbClr val="1C3B6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</a:t>
            </a:r>
            <a:endParaRPr lang="ko-KR" sz="4400" kern="1200" dirty="0">
              <a:solidFill>
                <a:srgbClr val="1C3B6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378492" y="1981200"/>
            <a:ext cx="4829712" cy="1679702"/>
          </a:xfrm>
          <a:custGeom>
            <a:avLst/>
            <a:gdLst>
              <a:gd name="connsiteX0" fmla="*/ 0 w 4829712"/>
              <a:gd name="connsiteY0" fmla="*/ 0 h 1679702"/>
              <a:gd name="connsiteX1" fmla="*/ 4829712 w 4829712"/>
              <a:gd name="connsiteY1" fmla="*/ 0 h 1679702"/>
              <a:gd name="connsiteX2" fmla="*/ 4829712 w 4829712"/>
              <a:gd name="connsiteY2" fmla="*/ 1679702 h 1679702"/>
              <a:gd name="connsiteX3" fmla="*/ 0 w 4829712"/>
              <a:gd name="connsiteY3" fmla="*/ 1679702 h 1679702"/>
              <a:gd name="connsiteX4" fmla="*/ 0 w 4829712"/>
              <a:gd name="connsiteY4" fmla="*/ 0 h 1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9712" h="1679702">
                <a:moveTo>
                  <a:pt x="0" y="0"/>
                </a:moveTo>
                <a:lnTo>
                  <a:pt x="4829712" y="0"/>
                </a:lnTo>
                <a:lnTo>
                  <a:pt x="4829712" y="1679702"/>
                </a:lnTo>
                <a:lnTo>
                  <a:pt x="0" y="167970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실시간으로 처리되고 있는 민원 알림판</a:t>
            </a:r>
            <a:endParaRPr lang="ko-KR" altLang="en-US" sz="1600" b="1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sz="16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전화 민원 </a:t>
            </a:r>
            <a:r>
              <a:rPr lang="en-US" sz="16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&amp;&amp; </a:t>
            </a:r>
            <a:r>
              <a:rPr lang="ko-KR" sz="16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트위터 등 민원 키워드 </a:t>
            </a:r>
            <a:r>
              <a:rPr lang="ko-KR" sz="1600" kern="1200" dirty="0" err="1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크롤링</a:t>
            </a:r>
            <a:endParaRPr lang="ko-KR" sz="16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실시간 집계 및 분석</a:t>
            </a:r>
            <a:endParaRPr lang="ko-KR" altLang="en-US" sz="16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378492" y="3660902"/>
            <a:ext cx="4829712" cy="1679702"/>
          </a:xfrm>
          <a:custGeom>
            <a:avLst/>
            <a:gdLst>
              <a:gd name="connsiteX0" fmla="*/ 0 w 4829712"/>
              <a:gd name="connsiteY0" fmla="*/ 0 h 1679702"/>
              <a:gd name="connsiteX1" fmla="*/ 4829712 w 4829712"/>
              <a:gd name="connsiteY1" fmla="*/ 0 h 1679702"/>
              <a:gd name="connsiteX2" fmla="*/ 4829712 w 4829712"/>
              <a:gd name="connsiteY2" fmla="*/ 1679702 h 1679702"/>
              <a:gd name="connsiteX3" fmla="*/ 0 w 4829712"/>
              <a:gd name="connsiteY3" fmla="*/ 1679702 h 1679702"/>
              <a:gd name="connsiteX4" fmla="*/ 0 w 4829712"/>
              <a:gd name="connsiteY4" fmla="*/ 0 h 1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9712" h="1679702">
                <a:moveTo>
                  <a:pt x="0" y="0"/>
                </a:moveTo>
                <a:lnTo>
                  <a:pt x="4829712" y="0"/>
                </a:lnTo>
                <a:lnTo>
                  <a:pt x="4829712" y="1679702"/>
                </a:lnTo>
                <a:lnTo>
                  <a:pt x="0" y="167970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sz="1600" b="1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 전화가 몰릴 때</a:t>
            </a:r>
            <a:r>
              <a:rPr lang="en-US" sz="1600" b="1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sz="1600" b="1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 페이지로 자동 연결</a:t>
            </a:r>
            <a:endParaRPr lang="ko-KR" sz="1600" b="1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kern="12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전화 연결 전까지 민원 현황을 파악할 수 있게 서비스 제공</a:t>
            </a:r>
            <a:endParaRPr lang="ko-KR" altLang="en-US" sz="1600" kern="12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429" y="634259"/>
            <a:ext cx="4523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`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 라이브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`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서비스의 추가 발전 가능성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2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47" y="30499"/>
            <a:ext cx="2191753" cy="62948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20" name="자유형 19"/>
          <p:cNvSpPr/>
          <p:nvPr/>
        </p:nvSpPr>
        <p:spPr>
          <a:xfrm>
            <a:off x="6717009" y="5118101"/>
            <a:ext cx="2846091" cy="995298"/>
          </a:xfrm>
          <a:custGeom>
            <a:avLst/>
            <a:gdLst>
              <a:gd name="connsiteX0" fmla="*/ 0 w 3036589"/>
              <a:gd name="connsiteY0" fmla="*/ 99530 h 995298"/>
              <a:gd name="connsiteX1" fmla="*/ 99530 w 3036589"/>
              <a:gd name="connsiteY1" fmla="*/ 0 h 995298"/>
              <a:gd name="connsiteX2" fmla="*/ 2937059 w 3036589"/>
              <a:gd name="connsiteY2" fmla="*/ 0 h 995298"/>
              <a:gd name="connsiteX3" fmla="*/ 3036589 w 3036589"/>
              <a:gd name="connsiteY3" fmla="*/ 99530 h 995298"/>
              <a:gd name="connsiteX4" fmla="*/ 3036589 w 3036589"/>
              <a:gd name="connsiteY4" fmla="*/ 895768 h 995298"/>
              <a:gd name="connsiteX5" fmla="*/ 2937059 w 3036589"/>
              <a:gd name="connsiteY5" fmla="*/ 995298 h 995298"/>
              <a:gd name="connsiteX6" fmla="*/ 99530 w 3036589"/>
              <a:gd name="connsiteY6" fmla="*/ 995298 h 995298"/>
              <a:gd name="connsiteX7" fmla="*/ 0 w 3036589"/>
              <a:gd name="connsiteY7" fmla="*/ 895768 h 995298"/>
              <a:gd name="connsiteX8" fmla="*/ 0 w 3036589"/>
              <a:gd name="connsiteY8" fmla="*/ 99530 h 99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6589" h="995298">
                <a:moveTo>
                  <a:pt x="0" y="99530"/>
                </a:moveTo>
                <a:cubicBezTo>
                  <a:pt x="0" y="44561"/>
                  <a:pt x="44561" y="0"/>
                  <a:pt x="99530" y="0"/>
                </a:cubicBezTo>
                <a:lnTo>
                  <a:pt x="2937059" y="0"/>
                </a:lnTo>
                <a:cubicBezTo>
                  <a:pt x="2992028" y="0"/>
                  <a:pt x="3036589" y="44561"/>
                  <a:pt x="3036589" y="99530"/>
                </a:cubicBezTo>
                <a:lnTo>
                  <a:pt x="3036589" y="895768"/>
                </a:lnTo>
                <a:cubicBezTo>
                  <a:pt x="3036589" y="950737"/>
                  <a:pt x="2992028" y="995298"/>
                  <a:pt x="2937059" y="995298"/>
                </a:cubicBezTo>
                <a:lnTo>
                  <a:pt x="99530" y="995298"/>
                </a:lnTo>
                <a:cubicBezTo>
                  <a:pt x="44561" y="995298"/>
                  <a:pt x="0" y="950737"/>
                  <a:pt x="0" y="895768"/>
                </a:cubicBezTo>
                <a:lnTo>
                  <a:pt x="0" y="99530"/>
                </a:lnTo>
                <a:close/>
              </a:path>
            </a:pathLst>
          </a:custGeom>
          <a:solidFill>
            <a:srgbClr val="F4F4F4">
              <a:alpha val="90000"/>
            </a:srgbClr>
          </a:solidFill>
        </p:spPr>
        <p:style>
          <a:lnRef idx="1">
            <a:schemeClr val="accent2">
              <a:hueOff val="-970242"/>
              <a:satOff val="-55952"/>
              <a:lumOff val="5752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1420" tIns="339267" rIns="90443" bIns="90444" numCol="1" spcCol="1270" anchor="t" anchorCtr="0">
            <a:noAutofit/>
          </a:bodyPr>
          <a:lstStyle/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</a:t>
            </a:r>
            <a:r>
              <a:rPr lang="ko-KR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마이크로</a:t>
            </a:r>
            <a:endParaRPr lang="en-US" altLang="ko-KR" sz="18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</a:t>
            </a:r>
            <a:r>
              <a:rPr lang="ko-KR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 프레임워크</a:t>
            </a:r>
            <a:endParaRPr lang="ko-KR" sz="18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2476500" y="5118101"/>
            <a:ext cx="3201688" cy="995298"/>
          </a:xfrm>
          <a:custGeom>
            <a:avLst/>
            <a:gdLst>
              <a:gd name="connsiteX0" fmla="*/ 0 w 3036589"/>
              <a:gd name="connsiteY0" fmla="*/ 99530 h 995298"/>
              <a:gd name="connsiteX1" fmla="*/ 99530 w 3036589"/>
              <a:gd name="connsiteY1" fmla="*/ 0 h 995298"/>
              <a:gd name="connsiteX2" fmla="*/ 2937059 w 3036589"/>
              <a:gd name="connsiteY2" fmla="*/ 0 h 995298"/>
              <a:gd name="connsiteX3" fmla="*/ 3036589 w 3036589"/>
              <a:gd name="connsiteY3" fmla="*/ 99530 h 995298"/>
              <a:gd name="connsiteX4" fmla="*/ 3036589 w 3036589"/>
              <a:gd name="connsiteY4" fmla="*/ 895768 h 995298"/>
              <a:gd name="connsiteX5" fmla="*/ 2937059 w 3036589"/>
              <a:gd name="connsiteY5" fmla="*/ 995298 h 995298"/>
              <a:gd name="connsiteX6" fmla="*/ 99530 w 3036589"/>
              <a:gd name="connsiteY6" fmla="*/ 995298 h 995298"/>
              <a:gd name="connsiteX7" fmla="*/ 0 w 3036589"/>
              <a:gd name="connsiteY7" fmla="*/ 895768 h 995298"/>
              <a:gd name="connsiteX8" fmla="*/ 0 w 3036589"/>
              <a:gd name="connsiteY8" fmla="*/ 99530 h 99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6589" h="995298">
                <a:moveTo>
                  <a:pt x="0" y="99530"/>
                </a:moveTo>
                <a:cubicBezTo>
                  <a:pt x="0" y="44561"/>
                  <a:pt x="44561" y="0"/>
                  <a:pt x="99530" y="0"/>
                </a:cubicBezTo>
                <a:lnTo>
                  <a:pt x="2937059" y="0"/>
                </a:lnTo>
                <a:cubicBezTo>
                  <a:pt x="2992028" y="0"/>
                  <a:pt x="3036589" y="44561"/>
                  <a:pt x="3036589" y="99530"/>
                </a:cubicBezTo>
                <a:lnTo>
                  <a:pt x="3036589" y="895768"/>
                </a:lnTo>
                <a:cubicBezTo>
                  <a:pt x="3036589" y="950737"/>
                  <a:pt x="2992028" y="995298"/>
                  <a:pt x="2937059" y="995298"/>
                </a:cubicBezTo>
                <a:lnTo>
                  <a:pt x="99530" y="995298"/>
                </a:lnTo>
                <a:cubicBezTo>
                  <a:pt x="44561" y="995298"/>
                  <a:pt x="0" y="950737"/>
                  <a:pt x="0" y="895768"/>
                </a:cubicBezTo>
                <a:lnTo>
                  <a:pt x="0" y="99530"/>
                </a:lnTo>
                <a:close/>
              </a:path>
            </a:pathLst>
          </a:custGeom>
          <a:solidFill>
            <a:srgbClr val="F4F4F4">
              <a:alpha val="90000"/>
            </a:srgbClr>
          </a:solidFill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443" tIns="339267" rIns="1001420" bIns="90444" numCol="1" spcCol="1270" anchor="t" anchorCtr="0">
            <a:noAutofit/>
          </a:bodyPr>
          <a:lstStyle/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통합 개발 환경</a:t>
            </a:r>
            <a:endParaRPr lang="ko-KR" altLang="en-US" sz="18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717009" y="1679789"/>
            <a:ext cx="2846091" cy="995298"/>
          </a:xfrm>
          <a:custGeom>
            <a:avLst/>
            <a:gdLst>
              <a:gd name="connsiteX0" fmla="*/ 0 w 3036589"/>
              <a:gd name="connsiteY0" fmla="*/ 99530 h 995298"/>
              <a:gd name="connsiteX1" fmla="*/ 99530 w 3036589"/>
              <a:gd name="connsiteY1" fmla="*/ 0 h 995298"/>
              <a:gd name="connsiteX2" fmla="*/ 2937059 w 3036589"/>
              <a:gd name="connsiteY2" fmla="*/ 0 h 995298"/>
              <a:gd name="connsiteX3" fmla="*/ 3036589 w 3036589"/>
              <a:gd name="connsiteY3" fmla="*/ 99530 h 995298"/>
              <a:gd name="connsiteX4" fmla="*/ 3036589 w 3036589"/>
              <a:gd name="connsiteY4" fmla="*/ 895768 h 995298"/>
              <a:gd name="connsiteX5" fmla="*/ 2937059 w 3036589"/>
              <a:gd name="connsiteY5" fmla="*/ 995298 h 995298"/>
              <a:gd name="connsiteX6" fmla="*/ 99530 w 3036589"/>
              <a:gd name="connsiteY6" fmla="*/ 995298 h 995298"/>
              <a:gd name="connsiteX7" fmla="*/ 0 w 3036589"/>
              <a:gd name="connsiteY7" fmla="*/ 895768 h 995298"/>
              <a:gd name="connsiteX8" fmla="*/ 0 w 3036589"/>
              <a:gd name="connsiteY8" fmla="*/ 99530 h 99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6589" h="995298">
                <a:moveTo>
                  <a:pt x="0" y="99530"/>
                </a:moveTo>
                <a:cubicBezTo>
                  <a:pt x="0" y="44561"/>
                  <a:pt x="44561" y="0"/>
                  <a:pt x="99530" y="0"/>
                </a:cubicBezTo>
                <a:lnTo>
                  <a:pt x="2937059" y="0"/>
                </a:lnTo>
                <a:cubicBezTo>
                  <a:pt x="2992028" y="0"/>
                  <a:pt x="3036589" y="44561"/>
                  <a:pt x="3036589" y="99530"/>
                </a:cubicBezTo>
                <a:lnTo>
                  <a:pt x="3036589" y="895768"/>
                </a:lnTo>
                <a:cubicBezTo>
                  <a:pt x="3036589" y="950737"/>
                  <a:pt x="2992028" y="995298"/>
                  <a:pt x="2937059" y="995298"/>
                </a:cubicBezTo>
                <a:lnTo>
                  <a:pt x="99530" y="995298"/>
                </a:lnTo>
                <a:cubicBezTo>
                  <a:pt x="44561" y="995298"/>
                  <a:pt x="0" y="950737"/>
                  <a:pt x="0" y="895768"/>
                </a:cubicBezTo>
                <a:lnTo>
                  <a:pt x="0" y="99530"/>
                </a:lnTo>
                <a:close/>
              </a:path>
            </a:pathLst>
          </a:custGeom>
          <a:solidFill>
            <a:srgbClr val="F4F4F4">
              <a:alpha val="90000"/>
            </a:srgbClr>
          </a:solidFill>
        </p:spPr>
        <p:style>
          <a:lnRef idx="1">
            <a:schemeClr val="accent2">
              <a:hueOff val="-485121"/>
              <a:satOff val="-27976"/>
              <a:lumOff val="2876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01420" tIns="90443" rIns="90443" bIns="339268" numCol="1" spcCol="1270" anchor="t" anchorCtr="0">
            <a:noAutofit/>
          </a:bodyPr>
          <a:lstStyle/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kern="1200" dirty="0" err="1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백엔드</a:t>
            </a:r>
            <a:r>
              <a:rPr lang="ko-KR" altLang="en-US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endParaRPr lang="en-US" altLang="ko-KR" sz="1800" kern="1200" dirty="0" smtClean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프로그래밍 언어</a:t>
            </a:r>
            <a:endParaRPr lang="ko-KR" altLang="en-US" sz="18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2476499" y="1679789"/>
            <a:ext cx="3468431" cy="995298"/>
          </a:xfrm>
          <a:custGeom>
            <a:avLst/>
            <a:gdLst>
              <a:gd name="connsiteX0" fmla="*/ 0 w 3849384"/>
              <a:gd name="connsiteY0" fmla="*/ 99530 h 995298"/>
              <a:gd name="connsiteX1" fmla="*/ 99530 w 3849384"/>
              <a:gd name="connsiteY1" fmla="*/ 0 h 995298"/>
              <a:gd name="connsiteX2" fmla="*/ 3749854 w 3849384"/>
              <a:gd name="connsiteY2" fmla="*/ 0 h 995298"/>
              <a:gd name="connsiteX3" fmla="*/ 3849384 w 3849384"/>
              <a:gd name="connsiteY3" fmla="*/ 99530 h 995298"/>
              <a:gd name="connsiteX4" fmla="*/ 3849384 w 3849384"/>
              <a:gd name="connsiteY4" fmla="*/ 895768 h 995298"/>
              <a:gd name="connsiteX5" fmla="*/ 3749854 w 3849384"/>
              <a:gd name="connsiteY5" fmla="*/ 995298 h 995298"/>
              <a:gd name="connsiteX6" fmla="*/ 99530 w 3849384"/>
              <a:gd name="connsiteY6" fmla="*/ 995298 h 995298"/>
              <a:gd name="connsiteX7" fmla="*/ 0 w 3849384"/>
              <a:gd name="connsiteY7" fmla="*/ 895768 h 995298"/>
              <a:gd name="connsiteX8" fmla="*/ 0 w 3849384"/>
              <a:gd name="connsiteY8" fmla="*/ 99530 h 99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9384" h="995298">
                <a:moveTo>
                  <a:pt x="0" y="99530"/>
                </a:moveTo>
                <a:cubicBezTo>
                  <a:pt x="0" y="44561"/>
                  <a:pt x="44561" y="0"/>
                  <a:pt x="99530" y="0"/>
                </a:cubicBezTo>
                <a:lnTo>
                  <a:pt x="3749854" y="0"/>
                </a:lnTo>
                <a:cubicBezTo>
                  <a:pt x="3804823" y="0"/>
                  <a:pt x="3849384" y="44561"/>
                  <a:pt x="3849384" y="99530"/>
                </a:cubicBezTo>
                <a:lnTo>
                  <a:pt x="3849384" y="895768"/>
                </a:lnTo>
                <a:cubicBezTo>
                  <a:pt x="3849384" y="950737"/>
                  <a:pt x="3804823" y="995298"/>
                  <a:pt x="3749854" y="995298"/>
                </a:cubicBezTo>
                <a:lnTo>
                  <a:pt x="99530" y="995298"/>
                </a:lnTo>
                <a:cubicBezTo>
                  <a:pt x="44561" y="995298"/>
                  <a:pt x="0" y="950737"/>
                  <a:pt x="0" y="895768"/>
                </a:cubicBezTo>
                <a:lnTo>
                  <a:pt x="0" y="99530"/>
                </a:lnTo>
                <a:close/>
              </a:path>
            </a:pathLst>
          </a:custGeom>
          <a:solidFill>
            <a:srgbClr val="F4F4F4">
              <a:alpha val="90000"/>
            </a:srgb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443" tIns="90443" rIns="1245258" bIns="339268" numCol="1" spcCol="1270" anchor="t" anchorCtr="0">
            <a:noAutofit/>
          </a:bodyPr>
          <a:lstStyle/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kern="1200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웹 브라우저 기반</a:t>
            </a:r>
            <a:endParaRPr lang="en-US" altLang="ko-KR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lvl="1" algn="l" defTabSz="8001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dirty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1C3B69"/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클라이언트</a:t>
            </a:r>
            <a:endParaRPr lang="ko-KR" altLang="en-US" sz="1800" kern="12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3754440" y="1656635"/>
            <a:ext cx="2189395" cy="2189395"/>
          </a:xfrm>
          <a:custGeom>
            <a:avLst/>
            <a:gdLst>
              <a:gd name="connsiteX0" fmla="*/ 0 w 2189395"/>
              <a:gd name="connsiteY0" fmla="*/ 2189395 h 2189395"/>
              <a:gd name="connsiteX1" fmla="*/ 2189395 w 2189395"/>
              <a:gd name="connsiteY1" fmla="*/ 0 h 2189395"/>
              <a:gd name="connsiteX2" fmla="*/ 2189395 w 2189395"/>
              <a:gd name="connsiteY2" fmla="*/ 2189395 h 2189395"/>
              <a:gd name="connsiteX3" fmla="*/ 0 w 2189395"/>
              <a:gd name="connsiteY3" fmla="*/ 2189395 h 21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395" h="2189395">
                <a:moveTo>
                  <a:pt x="0" y="2189395"/>
                </a:moveTo>
                <a:cubicBezTo>
                  <a:pt x="0" y="980226"/>
                  <a:pt x="980226" y="0"/>
                  <a:pt x="2189395" y="0"/>
                </a:cubicBezTo>
                <a:lnTo>
                  <a:pt x="2189395" y="2189395"/>
                </a:lnTo>
                <a:lnTo>
                  <a:pt x="0" y="2189395"/>
                </a:lnTo>
                <a:close/>
              </a:path>
            </a:pathLst>
          </a:custGeom>
          <a:solidFill>
            <a:srgbClr val="F2782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9275" tIns="769275" rIns="128016" bIns="128016" numCol="1" spcCol="1270" anchor="ctr" anchorCtr="0">
            <a:noAutofit/>
          </a:bodyPr>
          <a:lstStyle/>
          <a:p>
            <a:pPr lvl="0" algn="ctr" defTabSz="800100" rtl="0" latinLnBrk="1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✔</a:t>
            </a:r>
            <a:r>
              <a:rPr lang="en-US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 </a:t>
            </a:r>
          </a:p>
          <a:p>
            <a:pPr lvl="0" algn="ctr" defTabSz="800100" rtl="0" latinLnBrk="1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✔</a:t>
            </a:r>
            <a:r>
              <a:rPr lang="en-US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 </a:t>
            </a:r>
          </a:p>
          <a:p>
            <a:pPr lvl="0" algn="ctr" defTabSz="800100" rtl="0" latinLnBrk="1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✔</a:t>
            </a:r>
            <a:r>
              <a:rPr lang="en-US" sz="1600" kern="1200" dirty="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JavaScript</a:t>
            </a:r>
            <a:endParaRPr lang="ko-KR" sz="1600" kern="1200" dirty="0">
              <a:solidFill>
                <a:srgbClr val="F9F3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044963" y="1656635"/>
            <a:ext cx="2189396" cy="2189395"/>
          </a:xfrm>
          <a:custGeom>
            <a:avLst/>
            <a:gdLst>
              <a:gd name="connsiteX0" fmla="*/ 0 w 2189395"/>
              <a:gd name="connsiteY0" fmla="*/ 2189395 h 2189395"/>
              <a:gd name="connsiteX1" fmla="*/ 2189395 w 2189395"/>
              <a:gd name="connsiteY1" fmla="*/ 0 h 2189395"/>
              <a:gd name="connsiteX2" fmla="*/ 2189395 w 2189395"/>
              <a:gd name="connsiteY2" fmla="*/ 2189395 h 2189395"/>
              <a:gd name="connsiteX3" fmla="*/ 0 w 2189395"/>
              <a:gd name="connsiteY3" fmla="*/ 2189395 h 21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395" h="2189395">
                <a:moveTo>
                  <a:pt x="0" y="0"/>
                </a:moveTo>
                <a:cubicBezTo>
                  <a:pt x="1209169" y="0"/>
                  <a:pt x="2189395" y="980226"/>
                  <a:pt x="2189395" y="2189395"/>
                </a:cubicBezTo>
                <a:lnTo>
                  <a:pt x="0" y="2189395"/>
                </a:lnTo>
                <a:lnTo>
                  <a:pt x="0" y="0"/>
                </a:lnTo>
                <a:close/>
              </a:path>
            </a:pathLst>
          </a:custGeom>
          <a:solidFill>
            <a:srgbClr val="D77E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485121"/>
              <a:satOff val="-27976"/>
              <a:lumOff val="2876"/>
              <a:alphaOff val="0"/>
            </a:schemeClr>
          </a:fillRef>
          <a:effectRef idx="3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840395" rIns="840396" bIns="199136" numCol="1" spcCol="1270" anchor="ctr" anchorCtr="0">
            <a:noAutofit/>
          </a:bodyPr>
          <a:lstStyle/>
          <a:p>
            <a:pPr lvl="0" algn="ctr" defTabSz="1244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</a:t>
            </a:r>
            <a:endParaRPr lang="ko-KR" sz="2400" kern="1200">
              <a:solidFill>
                <a:srgbClr val="F9F3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197363" y="4118607"/>
            <a:ext cx="2189396" cy="2189395"/>
          </a:xfrm>
          <a:custGeom>
            <a:avLst/>
            <a:gdLst>
              <a:gd name="connsiteX0" fmla="*/ 0 w 2189395"/>
              <a:gd name="connsiteY0" fmla="*/ 2189395 h 2189395"/>
              <a:gd name="connsiteX1" fmla="*/ 2189395 w 2189395"/>
              <a:gd name="connsiteY1" fmla="*/ 0 h 2189395"/>
              <a:gd name="connsiteX2" fmla="*/ 2189395 w 2189395"/>
              <a:gd name="connsiteY2" fmla="*/ 2189395 h 2189395"/>
              <a:gd name="connsiteX3" fmla="*/ 0 w 2189395"/>
              <a:gd name="connsiteY3" fmla="*/ 2189395 h 21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395" h="2189395">
                <a:moveTo>
                  <a:pt x="2189395" y="0"/>
                </a:moveTo>
                <a:cubicBezTo>
                  <a:pt x="2189395" y="1209169"/>
                  <a:pt x="1209169" y="2189395"/>
                  <a:pt x="0" y="2189395"/>
                </a:cubicBezTo>
                <a:lnTo>
                  <a:pt x="0" y="0"/>
                </a:lnTo>
                <a:lnTo>
                  <a:pt x="2189395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970242"/>
              <a:satOff val="-55952"/>
              <a:lumOff val="5752"/>
              <a:alphaOff val="0"/>
            </a:schemeClr>
          </a:fillRef>
          <a:effectRef idx="3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99136" rIns="840396" bIns="840395" numCol="1" spcCol="1270" anchor="ctr" anchorCtr="0">
            <a:noAutofit/>
          </a:bodyPr>
          <a:lstStyle/>
          <a:p>
            <a:pPr lvl="0" algn="ctr" defTabSz="1244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Flask</a:t>
            </a:r>
            <a:endParaRPr lang="ko-KR" sz="2400" kern="1200">
              <a:solidFill>
                <a:srgbClr val="F9F3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3754440" y="3947157"/>
            <a:ext cx="2189395" cy="2189395"/>
          </a:xfrm>
          <a:custGeom>
            <a:avLst/>
            <a:gdLst>
              <a:gd name="connsiteX0" fmla="*/ 0 w 2189395"/>
              <a:gd name="connsiteY0" fmla="*/ 2189395 h 2189395"/>
              <a:gd name="connsiteX1" fmla="*/ 2189395 w 2189395"/>
              <a:gd name="connsiteY1" fmla="*/ 0 h 2189395"/>
              <a:gd name="connsiteX2" fmla="*/ 2189395 w 2189395"/>
              <a:gd name="connsiteY2" fmla="*/ 2189395 h 2189395"/>
              <a:gd name="connsiteX3" fmla="*/ 0 w 2189395"/>
              <a:gd name="connsiteY3" fmla="*/ 2189395 h 21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395" h="2189395">
                <a:moveTo>
                  <a:pt x="2189395" y="2189395"/>
                </a:moveTo>
                <a:cubicBezTo>
                  <a:pt x="980226" y="2189395"/>
                  <a:pt x="0" y="1209169"/>
                  <a:pt x="0" y="0"/>
                </a:cubicBezTo>
                <a:lnTo>
                  <a:pt x="2189395" y="0"/>
                </a:lnTo>
                <a:lnTo>
                  <a:pt x="2189395" y="2189395"/>
                </a:lnTo>
                <a:close/>
              </a:path>
            </a:pathLst>
          </a:custGeom>
          <a:solidFill>
            <a:srgbClr val="9E9E9E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3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947" tIns="170688" rIns="170688" bIns="811947" numCol="1" spcCol="1270" anchor="ctr" anchorCtr="0">
            <a:noAutofit/>
          </a:bodyPr>
          <a:lstStyle/>
          <a:p>
            <a:pPr lvl="0" algn="ctr" defTabSz="10668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err="1" smtClean="0">
                <a:solidFill>
                  <a:srgbClr val="F9F3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VSCode</a:t>
            </a:r>
            <a:endParaRPr lang="ko-KR" sz="2000" kern="1200" dirty="0">
              <a:solidFill>
                <a:srgbClr val="F9F3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429" y="634259"/>
            <a:ext cx="5192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 서비스를 구현하기 위한 사용 언어 및 프레임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53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47" y="30499"/>
            <a:ext cx="10516235" cy="62948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</a:t>
            </a:r>
            <a:r>
              <a:rPr lang="ko-KR" altLang="en-US" dirty="0" smtClean="0"/>
              <a:t> 시연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79034" y="1266812"/>
            <a:ext cx="6716853" cy="4324375"/>
            <a:chOff x="4196634" y="1853539"/>
            <a:chExt cx="6716853" cy="4324375"/>
          </a:xfrm>
        </p:grpSpPr>
        <p:sp>
          <p:nvSpPr>
            <p:cNvPr id="6" name="타원 5"/>
            <p:cNvSpPr/>
            <p:nvPr/>
          </p:nvSpPr>
          <p:spPr>
            <a:xfrm>
              <a:off x="4196634" y="2913697"/>
              <a:ext cx="3264217" cy="3264217"/>
            </a:xfrm>
            <a:prstGeom prst="ellipse">
              <a:avLst/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그룹 11"/>
            <p:cNvGrpSpPr/>
            <p:nvPr/>
          </p:nvGrpSpPr>
          <p:grpSpPr>
            <a:xfrm>
              <a:off x="5828743" y="1853539"/>
              <a:ext cx="5084744" cy="2688664"/>
              <a:chOff x="5828743" y="1853539"/>
              <a:chExt cx="5084744" cy="2688664"/>
            </a:xfrm>
          </p:grpSpPr>
          <p:sp>
            <p:nvSpPr>
              <p:cNvPr id="7" name="자유형 6"/>
              <p:cNvSpPr/>
              <p:nvPr/>
            </p:nvSpPr>
            <p:spPr>
              <a:xfrm>
                <a:off x="7534174" y="1853539"/>
                <a:ext cx="3379313" cy="1360090"/>
              </a:xfrm>
              <a:custGeom>
                <a:avLst/>
                <a:gdLst>
                  <a:gd name="connsiteX0" fmla="*/ 0 w 3379313"/>
                  <a:gd name="connsiteY0" fmla="*/ 0 h 1360090"/>
                  <a:gd name="connsiteX1" fmla="*/ 3379313 w 3379313"/>
                  <a:gd name="connsiteY1" fmla="*/ 0 h 1360090"/>
                  <a:gd name="connsiteX2" fmla="*/ 3379313 w 3379313"/>
                  <a:gd name="connsiteY2" fmla="*/ 1360090 h 1360090"/>
                  <a:gd name="connsiteX3" fmla="*/ 0 w 3379313"/>
                  <a:gd name="connsiteY3" fmla="*/ 1360090 h 1360090"/>
                  <a:gd name="connsiteX4" fmla="*/ 0 w 3379313"/>
                  <a:gd name="connsiteY4" fmla="*/ 0 h 136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9313" h="1360090">
                    <a:moveTo>
                      <a:pt x="0" y="0"/>
                    </a:moveTo>
                    <a:lnTo>
                      <a:pt x="3379313" y="0"/>
                    </a:lnTo>
                    <a:lnTo>
                      <a:pt x="3379313" y="1360090"/>
                    </a:lnTo>
                    <a:lnTo>
                      <a:pt x="0" y="13600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5384" tIns="72390" rIns="72390" bIns="72390" numCol="1" spcCol="1270" anchor="ctr" anchorCtr="0">
                <a:noAutofit/>
              </a:bodyPr>
              <a:lstStyle/>
              <a:p>
                <a:pPr lvl="0" algn="l" defTabSz="25336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sz="4400" kern="1200" dirty="0" err="1" smtClean="0">
                    <a:solidFill>
                      <a:srgbClr val="1C3B69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바로가기</a:t>
                </a:r>
                <a:endParaRPr lang="ko-KR" sz="4400" kern="1200" dirty="0">
                  <a:solidFill>
                    <a:srgbClr val="1C3B6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5828743" y="2505670"/>
                <a:ext cx="2176145" cy="2036533"/>
                <a:chOff x="5828743" y="2505670"/>
                <a:chExt cx="2176145" cy="2036533"/>
              </a:xfrm>
            </p:grpSpPr>
            <p:sp>
              <p:nvSpPr>
                <p:cNvPr id="8" name="직선 연결선 7"/>
                <p:cNvSpPr/>
                <p:nvPr/>
              </p:nvSpPr>
              <p:spPr>
                <a:xfrm>
                  <a:off x="7596861" y="2505670"/>
                  <a:ext cx="408027" cy="0"/>
                </a:xfrm>
                <a:prstGeom prst="line">
                  <a:avLst/>
                </a:prstGeom>
                <a:ln w="38100">
                  <a:solidFill>
                    <a:srgbClr val="1C3B69"/>
                  </a:solidFill>
                </a:ln>
              </p:spPr>
              <p:style>
                <a:lnRef idx="2">
                  <a:schemeClr val="accent4">
                    <a:tint val="5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직선 연결선 8"/>
                <p:cNvSpPr/>
                <p:nvPr/>
              </p:nvSpPr>
              <p:spPr>
                <a:xfrm rot="5400000">
                  <a:off x="5695113" y="2641815"/>
                  <a:ext cx="2034018" cy="1766757"/>
                </a:xfrm>
                <a:prstGeom prst="line">
                  <a:avLst/>
                </a:prstGeom>
                <a:ln w="38100">
                  <a:solidFill>
                    <a:srgbClr val="1C3B69"/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</p:grpSp>
      </p:grpSp>
      <p:sp>
        <p:nvSpPr>
          <p:cNvPr id="11" name="직사각형 10"/>
          <p:cNvSpPr/>
          <p:nvPr/>
        </p:nvSpPr>
        <p:spPr>
          <a:xfrm>
            <a:off x="238429" y="634259"/>
            <a:ext cx="24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통합 민원 웹 서비스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ko-KR" altLang="en-US" dirty="0" smtClean="0"/>
              <a:t> 및 참고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buNone/>
            </a:pPr>
            <a:r>
              <a:rPr lang="en-US" altLang="ko-KR" sz="2000" dirty="0" smtClean="0">
                <a:solidFill>
                  <a:srgbClr val="202020"/>
                </a:solidFill>
                <a:latin typeface="Malgun Gothic" charset="0"/>
                <a:ea typeface="Malgun Gothic" charset="0"/>
                <a:hlinkClick r:id="rId2"/>
              </a:rPr>
              <a:t>h</a:t>
            </a:r>
            <a:r>
              <a:rPr lang="ko-KR" altLang="ko-KR" sz="2000" dirty="0" smtClean="0">
                <a:solidFill>
                  <a:srgbClr val="202020"/>
                </a:solidFill>
                <a:latin typeface="Malgun Gothic" charset="0"/>
                <a:ea typeface="Malgun Gothic" charset="0"/>
                <a:hlinkClick r:id="rId2"/>
              </a:rPr>
              <a:t>ttps</a:t>
            </a:r>
            <a:r>
              <a:rPr lang="ko-KR" altLang="ko-KR" sz="2000" dirty="0">
                <a:solidFill>
                  <a:srgbClr val="202020"/>
                </a:solidFill>
                <a:latin typeface="Malgun Gothic" charset="0"/>
                <a:ea typeface="Malgun Gothic" charset="0"/>
                <a:hlinkClick r:id="rId2"/>
              </a:rPr>
              <a:t>://</a:t>
            </a:r>
            <a:r>
              <a:rPr lang="ko-KR" altLang="ko-KR" sz="2000" dirty="0" smtClean="0">
                <a:solidFill>
                  <a:srgbClr val="202020"/>
                </a:solidFill>
                <a:latin typeface="Malgun Gothic" charset="0"/>
                <a:ea typeface="Malgun Gothic" charset="0"/>
                <a:hlinkClick r:id="rId2"/>
              </a:rPr>
              <a:t>www.edaily.co.kr/news/read?newsId=01374326625933576&amp;mediaCodeNo=257&amp;OutLnkChk=Y</a:t>
            </a:r>
            <a:endParaRPr lang="en-US" altLang="ko-KR" sz="2000" dirty="0" smtClean="0">
              <a:solidFill>
                <a:srgbClr val="202020"/>
              </a:solidFill>
              <a:latin typeface="Malgun Gothic" charset="0"/>
              <a:ea typeface="Malgun Gothic" charset="0"/>
            </a:endParaRPr>
          </a:p>
          <a:p>
            <a:pPr latinLnBrk="0">
              <a:buNone/>
            </a:pP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  <a:hlinkClick r:id="rId3"/>
              </a:rPr>
              <a:t>https://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  <a:hlinkClick r:id="rId3"/>
              </a:rPr>
              <a:t>cafe.naver.com/soojain1/867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endParaRPr lang="en-US" altLang="ko-KR" sz="2000" dirty="0" smtClean="0">
              <a:solidFill>
                <a:schemeClr val="bg2">
                  <a:lumMod val="50000"/>
                </a:schemeClr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latinLnBrk="0">
              <a:buNone/>
            </a:pPr>
            <a:endParaRPr lang="ko-KR" altLang="en-US" sz="2000" dirty="0">
              <a:solidFill>
                <a:srgbClr val="333333"/>
              </a:solidFill>
              <a:latin typeface="HelveticaNeue-Light" charset="0"/>
              <a:ea typeface="Malgun Gothic" charset="0"/>
            </a:endParaRPr>
          </a:p>
          <a:p>
            <a:r>
              <a:rPr lang="en-US" altLang="ko-KR" sz="2000" dirty="0" smtClean="0"/>
              <a:t>Icon, https</a:t>
            </a:r>
            <a:r>
              <a:rPr lang="en-US" altLang="ko-KR" sz="2000" dirty="0"/>
              <a:t>://www.flaticon.com/kr/free-icon</a:t>
            </a:r>
          </a:p>
          <a:p>
            <a:pPr lvl="1"/>
            <a:r>
              <a:rPr lang="en-US" altLang="ko-KR" sz="1800" dirty="0" err="1" smtClean="0"/>
              <a:t>Eucalyp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Freepik</a:t>
            </a:r>
            <a:endParaRPr lang="en-US" altLang="ko-KR" sz="1800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4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65755" y="2920585"/>
            <a:ext cx="6240145" cy="629486"/>
          </a:xfrm>
        </p:spPr>
        <p:txBody>
          <a:bodyPr/>
          <a:lstStyle/>
          <a:p>
            <a:r>
              <a:rPr lang="en-US" altLang="ko-KR" dirty="0" smtClean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Thank you for listening.</a:t>
            </a:r>
            <a:endParaRPr lang="ko-KR" altLang="en-US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20162" y="4770806"/>
            <a:ext cx="6559367" cy="2333501"/>
            <a:chOff x="731068" y="1519606"/>
            <a:chExt cx="6559367" cy="23335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94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3245" y="1588488"/>
              <a:ext cx="1647190" cy="2218438"/>
            </a:xfrm>
            <a:prstGeom prst="rect">
              <a:avLst/>
            </a:prstGeom>
          </p:spPr>
        </p:pic>
        <p:pic>
          <p:nvPicPr>
            <p:cNvPr id="6" name="그림 1" descr="C:/Users/HYEBIN/AppData/Roaming/PolarisOffice/ETemp/164_13651944/fImage45499105737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00" b="94000" l="4816" r="980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068" y="1519606"/>
              <a:ext cx="2063750" cy="2333501"/>
            </a:xfrm>
            <a:prstGeom prst="rect">
              <a:avLst/>
            </a:prstGeom>
            <a:noFill/>
          </p:spPr>
        </p:pic>
        <p:pic>
          <p:nvPicPr>
            <p:cNvPr id="7" name="그림 3" descr="C:/Users/HYEBIN/AppData/Roaming/PolarisOffice/ETemp/164_13651944/fImage64145107597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9886" r="899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965" y="1691062"/>
              <a:ext cx="1920240" cy="2069465"/>
            </a:xfrm>
            <a:prstGeom prst="rect">
              <a:avLst/>
            </a:prstGeom>
            <a:no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7250" y="1723146"/>
              <a:ext cx="1474470" cy="199928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215" y="1681675"/>
              <a:ext cx="2166529" cy="2074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0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36901" y="2054421"/>
            <a:ext cx="11918197" cy="1007390"/>
          </a:xfrm>
          <a:prstGeom prst="roundRect">
            <a:avLst/>
          </a:prstGeom>
          <a:solidFill>
            <a:srgbClr val="FFE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6902" y="4612913"/>
            <a:ext cx="8154692" cy="1007390"/>
          </a:xfrm>
          <a:prstGeom prst="roundRect">
            <a:avLst/>
          </a:prstGeom>
          <a:solidFill>
            <a:srgbClr val="A0C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89255" y="310515"/>
            <a:ext cx="10516235" cy="6019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latinLnBrk="0">
              <a:buFontTx/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43840" y="1277784"/>
            <a:ext cx="11948160" cy="5620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latinLnBrk="0">
              <a:buFontTx/>
              <a:buNone/>
            </a:pPr>
            <a:r>
              <a:rPr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sz="1800" dirty="0" err="1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김혜빈</a:t>
            </a:r>
            <a:r>
              <a:rPr lang="ko-KR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데이터정보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학</a:t>
            </a:r>
            <a:r>
              <a:rPr 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r>
              <a:rPr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  </a:t>
            </a:r>
            <a:r>
              <a:rPr 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</a:t>
            </a:r>
            <a:r>
              <a:rPr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이상은 (</a:t>
            </a:r>
            <a:r>
              <a:rPr lang="ko-KR" altLang="en-US" sz="1800" dirty="0" err="1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환경학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                                   최현정(컴퓨터공학)</a:t>
            </a:r>
            <a:endParaRPr lang="ko-KR" altLang="en-US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ko-KR" altLang="en-US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    </a:t>
            </a:r>
          </a:p>
          <a:p>
            <a:pPr marL="228600" indent="-228600" latinLnBrk="0">
              <a:buFontTx/>
              <a:buNone/>
            </a:pPr>
            <a:r>
              <a:rPr lang="ko-KR" altLang="en-US" sz="2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  </a:t>
            </a:r>
            <a:r>
              <a:rPr lang="ko-KR" altLang="en-US" sz="2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 분석                                데이터 분석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/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발표자료                         데이터 분석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/</a:t>
            </a:r>
            <a:r>
              <a:rPr lang="ko-KR" altLang="en-US" sz="1800" dirty="0" err="1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크롤링</a:t>
            </a:r>
            <a:endParaRPr lang="ko-KR" altLang="en-US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ko-KR" altLang="en-US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 </a:t>
            </a: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</a:t>
            </a:r>
            <a:r>
              <a:rPr lang="ko-KR" altLang="en-US" sz="1800" dirty="0" err="1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최윤형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(컴퓨터공학)                               신지수(전자공학)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                         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 구조 및 연동 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</a:t>
            </a:r>
            <a:r>
              <a:rPr lang="en-US" altLang="ko-KR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 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웹 상세 페이지</a:t>
            </a:r>
            <a:endParaRPr lang="ko-KR" altLang="en-US" sz="18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pic>
        <p:nvPicPr>
          <p:cNvPr id="4" name="그림 1" descr="C:/Users/HYEBIN/AppData/Roaming/PolarisOffice/ETemp/164_13651944/fImage454991057374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4000" l="4816" r="980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" y="1659255"/>
            <a:ext cx="1710055" cy="1933575"/>
          </a:xfrm>
          <a:prstGeom prst="rect">
            <a:avLst/>
          </a:prstGeom>
          <a:noFill/>
        </p:spPr>
      </p:pic>
      <p:pic>
        <p:nvPicPr>
          <p:cNvPr id="6" name="그림 3" descr="C:/Users/HYEBIN/AppData/Roaming/PolarisOffice/ETemp/164_13651944/fImage641451075974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86" r="89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" y="4109510"/>
            <a:ext cx="1920240" cy="206946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2445" y="1626401"/>
            <a:ext cx="1474470" cy="1999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42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5714" y="4071688"/>
            <a:ext cx="1681798" cy="22650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4" y="1626401"/>
            <a:ext cx="2106806" cy="20172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9735" y="771435"/>
            <a:ext cx="2177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다양한 백그라운드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프로젝트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계획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9735" y="826590"/>
            <a:ext cx="5243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11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 이내에 하나의 웹 서비스를 구현해야 한다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8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91121"/>
              </p:ext>
            </p:extLst>
          </p:nvPr>
        </p:nvGraphicFramePr>
        <p:xfrm>
          <a:off x="823911" y="1456078"/>
          <a:ext cx="10701338" cy="4419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68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9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57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14</a:t>
                      </a: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15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16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17</a:t>
                      </a: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18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19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20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21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22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/>
                        <a:t>23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24</a:t>
                      </a: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주제 변경 </a:t>
                      </a:r>
                      <a:r>
                        <a:rPr lang="en-US" altLang="ko-KR" sz="1800" b="1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&gt;</a:t>
                      </a: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3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데이터 </a:t>
                      </a:r>
                      <a:r>
                        <a:rPr lang="ko-KR" sz="1800" kern="1200" dirty="0" err="1"/>
                        <a:t>크롤링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서비스 설계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분석 계획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데이터 수집 및 전처리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6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 smtClean="0"/>
                        <a:t>웹</a:t>
                      </a:r>
                      <a:r>
                        <a:rPr lang="en-US" altLang="ko-KR" sz="1800" kern="1200" dirty="0" smtClean="0"/>
                        <a:t> </a:t>
                      </a:r>
                      <a:r>
                        <a:rPr lang="ko-KR" altLang="en-US" sz="1800" kern="1200" dirty="0" smtClean="0"/>
                        <a:t>구조화 및 </a:t>
                      </a:r>
                      <a:r>
                        <a:rPr lang="en-US" altLang="ko-KR" sz="1800" kern="1200" dirty="0" smtClean="0"/>
                        <a:t>DB </a:t>
                      </a:r>
                      <a:r>
                        <a:rPr lang="ko-KR" altLang="en-US" sz="1800" kern="1200" dirty="0" smtClean="0"/>
                        <a:t>연동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4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데이터 분석 및 시각화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rgbClr val="1B779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3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웹 모듈 통합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사이트 빌드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+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dirty="0"/>
                        <a:t>발표자료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+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589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</a:t>
                      </a:r>
                      <a:r>
                        <a:rPr lang="en-US" altLang="ko-KR" sz="1800" b="1" i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*</a:t>
                      </a:r>
                      <a:endParaRPr lang="ko-KR" altLang="en-US" sz="1800" b="1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rgbClr val="F2A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55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72440" y="334645"/>
            <a:ext cx="10516235" cy="7524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latinLnBrk="0"/>
            <a:r>
              <a:rPr lang="ko-KR" altLang="en-US" sz="3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주제 선정</a:t>
            </a:r>
            <a:r>
              <a:rPr lang="ko-KR" altLang="en-US" sz="3600" dirty="0" smtClean="0">
                <a:cs typeface="+mn-cs"/>
              </a:rPr>
              <a:t> 이유</a:t>
            </a:r>
            <a:endParaRPr lang="ko-KR" altLang="en-US" sz="4400" dirty="0">
              <a:solidFill>
                <a:srgbClr val="1C3B69"/>
              </a:solidFill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7331" y="833655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000" spc="-75" dirty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궁금증 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네 </a:t>
            </a:r>
            <a:r>
              <a:rPr lang="ko-KR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가지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21248817">
            <a:off x="530777" y="1891453"/>
            <a:ext cx="6436377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>
            <a:prstTxWarp prst="textArchUp">
              <a:avLst>
                <a:gd name="adj" fmla="val 10738291"/>
              </a:avLst>
            </a:prstTxWarp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어떤 집단</a:t>
            </a:r>
            <a:r>
              <a:rPr lang="en-US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 민원을 가장 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많이 낼까?</a:t>
            </a:r>
            <a:endParaRPr lang="ko-KR" altLang="en-US" sz="2800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 rot="21029906">
            <a:off x="1196667" y="1668448"/>
            <a:ext cx="1224891" cy="860187"/>
          </a:xfrm>
          <a:prstGeom prst="ellipse">
            <a:avLst/>
          </a:prstGeom>
          <a:solidFill>
            <a:srgbClr val="F9F3EC"/>
          </a:solidFill>
          <a:ln>
            <a:solidFill>
              <a:srgbClr val="1C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prstTxWarp prst="textInflat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ln w="0"/>
                <a:solidFill>
                  <a:srgbClr val="FB991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집단</a:t>
            </a:r>
            <a:endParaRPr lang="ko-KR" altLang="en-US" sz="2000" b="1" dirty="0">
              <a:solidFill>
                <a:srgbClr val="FB991A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0" y="2611458"/>
            <a:ext cx="5567550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>
            <a:prstTxWarp prst="textCanUp">
              <a:avLst/>
            </a:prstTxWarp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민원</a:t>
            </a:r>
            <a:r>
              <a:rPr lang="en-US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발생의</a:t>
            </a:r>
            <a:r>
              <a:rPr lang="en-US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흐름</a:t>
            </a:r>
            <a:r>
              <a:rPr lang="en-US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은 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어</a:t>
            </a:r>
            <a:r>
              <a:rPr lang="ko-KR" altLang="en-US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떠할까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  <a:endParaRPr lang="ko-KR" altLang="en-US" sz="2800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192310" y="2400663"/>
            <a:ext cx="1224891" cy="860187"/>
          </a:xfrm>
          <a:prstGeom prst="ellipse">
            <a:avLst/>
          </a:prstGeom>
          <a:solidFill>
            <a:srgbClr val="F9F3EC"/>
          </a:solidFill>
          <a:ln>
            <a:solidFill>
              <a:srgbClr val="1C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prstTxWarp prst="textWave4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ln w="0"/>
                <a:solidFill>
                  <a:srgbClr val="FB991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흐름</a:t>
            </a:r>
            <a:endParaRPr lang="ko-KR" altLang="en-US" sz="2000" b="1" dirty="0">
              <a:solidFill>
                <a:srgbClr val="FB991A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86014" y="3860366"/>
            <a:ext cx="6606296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>
            <a:prstTxWarp prst="textCurveDown">
              <a:avLst>
                <a:gd name="adj" fmla="val 48218"/>
              </a:avLst>
            </a:prstTxWarp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많이 나온 민원 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키워드</a:t>
            </a:r>
            <a:r>
              <a:rPr lang="en-US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 </a:t>
            </a:r>
            <a:r>
              <a:rPr lang="ko-KR" altLang="en-US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는 </a:t>
            </a:r>
            <a:r>
              <a:rPr lang="ko-KR" altLang="en-US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무엇일까</a:t>
            </a:r>
            <a:r>
              <a:rPr lang="en-US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?</a:t>
            </a:r>
          </a:p>
        </p:txBody>
      </p:sp>
      <p:sp>
        <p:nvSpPr>
          <p:cNvPr id="11" name="타원 10"/>
          <p:cNvSpPr/>
          <p:nvPr/>
        </p:nvSpPr>
        <p:spPr>
          <a:xfrm rot="163203">
            <a:off x="4155133" y="3766740"/>
            <a:ext cx="1840070" cy="860187"/>
          </a:xfrm>
          <a:prstGeom prst="ellipse">
            <a:avLst/>
          </a:prstGeom>
          <a:solidFill>
            <a:srgbClr val="F9F3EC"/>
          </a:solidFill>
          <a:ln>
            <a:solidFill>
              <a:srgbClr val="1C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prstTxWarp prst="textInflat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ln w="0"/>
                <a:solidFill>
                  <a:srgbClr val="FB991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키워드</a:t>
            </a:r>
            <a:endParaRPr lang="ko-KR" altLang="en-US" sz="2000" b="1" dirty="0">
              <a:solidFill>
                <a:srgbClr val="FB991A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6427" y="5413195"/>
            <a:ext cx="10561955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prstTxWarp prst="textWave4">
              <a:avLst>
                <a:gd name="adj1" fmla="val 12500"/>
                <a:gd name="adj2" fmla="val 0"/>
              </a:avLst>
            </a:prstTxWarp>
            <a:sp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외부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요인</a:t>
            </a:r>
            <a:r>
              <a:rPr lang="en-US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(코로나19확진자, 기온)</a:t>
            </a:r>
            <a:r>
              <a:rPr lang="ko-KR" altLang="ko-KR" sz="280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  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민원</a:t>
            </a:r>
            <a:r>
              <a:rPr lang="en-US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발생에 영향을 </a:t>
            </a:r>
            <a:r>
              <a:rPr lang="ko-KR" altLang="en-US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끼치지</a:t>
            </a:r>
            <a:r>
              <a:rPr lang="ko-KR" altLang="ko-KR" sz="280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않을까?</a:t>
            </a:r>
            <a:endParaRPr lang="ko-KR" altLang="en-US" sz="2800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 rot="403683">
            <a:off x="538042" y="5244711"/>
            <a:ext cx="2405094" cy="860187"/>
          </a:xfrm>
          <a:prstGeom prst="ellipse">
            <a:avLst/>
          </a:prstGeom>
          <a:solidFill>
            <a:srgbClr val="F9F3EC"/>
          </a:solidFill>
          <a:ln>
            <a:solidFill>
              <a:srgbClr val="1C3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prstTxWarp prst="textFadeRight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ln w="0"/>
                <a:solidFill>
                  <a:srgbClr val="FB991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외부요인</a:t>
            </a:r>
            <a:endParaRPr lang="ko-KR" altLang="en-US" sz="2000" b="1" dirty="0">
              <a:solidFill>
                <a:srgbClr val="FB991A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920240" y="3412832"/>
            <a:ext cx="8854440" cy="30590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0240" y="1402080"/>
            <a:ext cx="8854440" cy="2026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r>
              <a:rPr lang="ko-KR" altLang="en-US" dirty="0" smtClean="0"/>
              <a:t> 수집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/>
          <p:cNvSpPr txBox="1">
            <a:spLocks noGrp="1"/>
          </p:cNvSpPr>
          <p:nvPr>
            <p:ph idx="1"/>
          </p:nvPr>
        </p:nvSpPr>
        <p:spPr>
          <a:xfrm>
            <a:off x="2214826" y="1623502"/>
            <a:ext cx="6979921" cy="4542366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데이터 </a:t>
            </a:r>
            <a:r>
              <a:rPr lang="en-US" altLang="ko-KR" sz="2400" b="1" i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API</a:t>
            </a:r>
            <a:endParaRPr lang="ko-KR" altLang="en-US" sz="2400" b="1" i="1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0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-1&gt;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일일 발생량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</a:p>
          <a:p>
            <a:pPr marL="0" indent="0" latinLnBrk="0">
              <a:buNone/>
            </a:pP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-2&gt;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주간 상위</a:t>
            </a:r>
            <a:endParaRPr lang="en-US" altLang="ko-KR" sz="20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	     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키워드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 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단어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en-US" altLang="ko-KR" sz="20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1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</a:t>
            </a:r>
            <a:endParaRPr lang="ko-KR" altLang="en-US" sz="24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기온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z="24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</a:t>
            </a:r>
          </a:p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-&gt;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전국 일 평균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℃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ko-KR" altLang="en-US" sz="20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endParaRPr lang="ko-KR" altLang="en-US" sz="24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코로나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데이터</a:t>
            </a:r>
            <a:endParaRPr lang="en-US" altLang="ko-KR" sz="24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-&gt;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일일 </a:t>
            </a:r>
            <a:r>
              <a:rPr lang="ko-KR" altLang="en-US" sz="2000" dirty="0" err="1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확진자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수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명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en-US" altLang="ko-KR" sz="24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9735" y="826590"/>
            <a:ext cx="3610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2018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년부터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2020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년까지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단위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45807" y="1623502"/>
            <a:ext cx="4266821" cy="4661994"/>
            <a:chOff x="4812757" y="1741079"/>
            <a:chExt cx="4266821" cy="4661994"/>
          </a:xfrm>
        </p:grpSpPr>
        <p:pic>
          <p:nvPicPr>
            <p:cNvPr id="11" name="그림 17" descr="C:/Users/HYEBIN/AppData/Roaming/PolarisOffice/ETemp/164_13651944/fImage7603122718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757" y="3775052"/>
              <a:ext cx="4111826" cy="474420"/>
            </a:xfrm>
            <a:prstGeom prst="rect">
              <a:avLst/>
            </a:prstGeom>
            <a:noFill/>
          </p:spPr>
        </p:pic>
        <p:pic>
          <p:nvPicPr>
            <p:cNvPr id="12" name="그림 18" descr="C:/Users/HYEBIN/AppData/Roaming/PolarisOffice/ETemp/164_13651944/fImage106504123722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757" y="4582288"/>
              <a:ext cx="2711762" cy="1820785"/>
            </a:xfrm>
            <a:prstGeom prst="rect">
              <a:avLst/>
            </a:prstGeom>
            <a:noFill/>
          </p:spPr>
        </p:pic>
        <p:pic>
          <p:nvPicPr>
            <p:cNvPr id="14" name="그림 21" descr="C:/Users/HYEBIN/AppData/Roaming/PolarisOffice/ETemp/164_13651944/fImage1078313075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472" y="1741079"/>
              <a:ext cx="2229673" cy="853724"/>
            </a:xfrm>
            <a:prstGeom prst="rect">
              <a:avLst/>
            </a:prstGeom>
            <a:noFill/>
          </p:spPr>
        </p:pic>
        <p:pic>
          <p:nvPicPr>
            <p:cNvPr id="13" name="그림 20" descr="C:/Users/HYEBIN/AppData/Roaming/PolarisOffice/ETemp/164_13651944/fImage1555112940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258" y="2422223"/>
              <a:ext cx="3821320" cy="873704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1186292" y="151637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endParaRPr lang="ko-KR" altLang="en-US" sz="4000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920240" y="3412832"/>
            <a:ext cx="8854440" cy="30590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0240" y="1402080"/>
            <a:ext cx="8854440" cy="2026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r>
              <a:rPr lang="ko-KR" altLang="en-US" dirty="0" smtClean="0"/>
              <a:t> 수집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/>
          <p:cNvSpPr txBox="1">
            <a:spLocks noGrp="1"/>
          </p:cNvSpPr>
          <p:nvPr>
            <p:ph idx="1"/>
          </p:nvPr>
        </p:nvSpPr>
        <p:spPr>
          <a:xfrm>
            <a:off x="2214826" y="1623502"/>
            <a:ext cx="6979921" cy="4542366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민원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데이터 </a:t>
            </a:r>
            <a:r>
              <a:rPr lang="en-US" altLang="ko-KR" sz="2400" b="1" i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API</a:t>
            </a:r>
            <a:endParaRPr lang="ko-KR" altLang="en-US" sz="2400" b="1" i="1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0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-1&gt;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일일 발생량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</a:p>
          <a:p>
            <a:pPr marL="0" indent="0" latinLnBrk="0">
              <a:buNone/>
            </a:pP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-2&gt;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주간 상위</a:t>
            </a:r>
            <a:endParaRPr lang="en-US" altLang="ko-KR" sz="20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   	      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키워드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 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단어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en-US" altLang="ko-KR" sz="20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1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 </a:t>
            </a:r>
            <a:endParaRPr lang="ko-KR" altLang="en-US" sz="24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기온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z="24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데이터</a:t>
            </a:r>
          </a:p>
          <a:p>
            <a:pPr marL="228600" indent="-228600" latinLnBrk="0">
              <a:buFontTx/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-&gt;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전국 일 평균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℃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ko-KR" altLang="en-US" sz="20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228600" indent="-228600" latinLnBrk="0">
              <a:buFontTx/>
              <a:buNone/>
            </a:pPr>
            <a:endParaRPr lang="ko-KR" altLang="en-US" sz="2400" dirty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 </a:t>
            </a:r>
            <a:r>
              <a:rPr lang="ko-KR" altLang="en-US" b="1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코로나</a:t>
            </a:r>
            <a:r>
              <a:rPr lang="ko-KR" altLang="en-US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데이터</a:t>
            </a:r>
            <a:endParaRPr lang="en-US" altLang="ko-KR" sz="24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marL="0" indent="0" latinLnBrk="0">
              <a:buNone/>
            </a:pPr>
            <a:r>
              <a:rPr lang="en-US" altLang="ko-KR" sz="24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	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-&gt;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일일 </a:t>
            </a:r>
            <a:r>
              <a:rPr lang="ko-KR" altLang="en-US" sz="2000" dirty="0" err="1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확진자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수 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명</a:t>
            </a:r>
            <a:r>
              <a:rPr lang="en-US" altLang="ko-KR" sz="20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en-US" altLang="ko-KR" sz="24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9735" y="826590"/>
            <a:ext cx="3610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2018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년부터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2020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년까지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(</a:t>
            </a:r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단위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45807" y="1623502"/>
            <a:ext cx="4266821" cy="4661994"/>
            <a:chOff x="4812757" y="1741079"/>
            <a:chExt cx="4266821" cy="4661994"/>
          </a:xfrm>
        </p:grpSpPr>
        <p:pic>
          <p:nvPicPr>
            <p:cNvPr id="11" name="그림 17" descr="C:/Users/HYEBIN/AppData/Roaming/PolarisOffice/ETemp/164_13651944/fImage7603122718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757" y="3775052"/>
              <a:ext cx="4111826" cy="474420"/>
            </a:xfrm>
            <a:prstGeom prst="rect">
              <a:avLst/>
            </a:prstGeom>
            <a:noFill/>
          </p:spPr>
        </p:pic>
        <p:pic>
          <p:nvPicPr>
            <p:cNvPr id="12" name="그림 18" descr="C:/Users/HYEBIN/AppData/Roaming/PolarisOffice/ETemp/164_13651944/fImage106504123722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757" y="4582288"/>
              <a:ext cx="2711762" cy="1820785"/>
            </a:xfrm>
            <a:prstGeom prst="rect">
              <a:avLst/>
            </a:prstGeom>
            <a:noFill/>
          </p:spPr>
        </p:pic>
        <p:pic>
          <p:nvPicPr>
            <p:cNvPr id="14" name="그림 21" descr="C:/Users/HYEBIN/AppData/Roaming/PolarisOffice/ETemp/164_13651944/fImage1078313075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472" y="1741079"/>
              <a:ext cx="2229673" cy="853724"/>
            </a:xfrm>
            <a:prstGeom prst="rect">
              <a:avLst/>
            </a:prstGeom>
            <a:noFill/>
          </p:spPr>
        </p:pic>
        <p:pic>
          <p:nvPicPr>
            <p:cNvPr id="13" name="그림 20" descr="C:/Users/HYEBIN/AppData/Roaming/PolarisOffice/ETemp/164_13651944/fImage1555112940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258" y="2422223"/>
              <a:ext cx="3821320" cy="873704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1186292" y="151637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endParaRPr lang="ko-KR" altLang="en-US" sz="4000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bg2">
                <a:lumMod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0" y="0"/>
              <a:ext cx="12192000" cy="1402080"/>
            </a:xfrm>
            <a:prstGeom prst="rect">
              <a:avLst/>
            </a:prstGeom>
            <a:solidFill>
              <a:schemeClr val="bg2">
                <a:lumMod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0" y="1400298"/>
              <a:ext cx="1920240" cy="2028702"/>
            </a:xfrm>
            <a:prstGeom prst="rect">
              <a:avLst/>
            </a:prstGeom>
            <a:solidFill>
              <a:schemeClr val="bg2">
                <a:lumMod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774680" y="1400298"/>
              <a:ext cx="1417320" cy="2028702"/>
            </a:xfrm>
            <a:prstGeom prst="rect">
              <a:avLst/>
            </a:prstGeom>
            <a:solidFill>
              <a:schemeClr val="bg2">
                <a:lumMod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dirty="0"/>
              <a:t> </a:t>
            </a:r>
            <a:r>
              <a:rPr lang="en-US" altLang="ko-KR" dirty="0" smtClean="0"/>
              <a:t>Crawling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내용 개체 틀 2"/>
          <p:cNvSpPr txBox="1">
            <a:spLocks noGrp="1"/>
          </p:cNvSpPr>
          <p:nvPr>
            <p:ph idx="1"/>
          </p:nvPr>
        </p:nvSpPr>
        <p:spPr>
          <a:xfrm>
            <a:off x="1156979" y="2018752"/>
            <a:ext cx="5943600" cy="92277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latinLnBrk="0">
              <a:buFontTx/>
              <a:buChar char="-"/>
            </a:pP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기간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: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2018년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 2019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2020년</a:t>
            </a:r>
            <a:endParaRPr lang="en-US" alt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latinLnBrk="0">
              <a:buFontTx/>
              <a:buChar char="-"/>
            </a:pP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그룹</a:t>
            </a:r>
            <a:r>
              <a:rPr lang="ko-KR" altLang="en-US" sz="1800" dirty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: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10대부터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50대까지 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| 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남녀 각각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19735" y="826590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006" y="1661625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8463" y="1403458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일일 민원 건수 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3200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6255" y="1661625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}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164362" y="2018752"/>
            <a:ext cx="5943600" cy="922778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2253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Char char="-"/>
            </a:pP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기간: 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2019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년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,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 2020년</a:t>
            </a:r>
            <a:endParaRPr lang="en-US" altLang="ko-KR" sz="1800" dirty="0" smtClean="0">
              <a:latin typeface="210 옴니굴림 030" panose="02020603020101020101" pitchFamily="18" charset="-127"/>
              <a:ea typeface="210 옴니굴림 030" panose="02020603020101020101" pitchFamily="18" charset="-127"/>
            </a:endParaRPr>
          </a:p>
          <a:p>
            <a:pPr latinLnBrk="0">
              <a:buFontTx/>
              <a:buChar char="-"/>
            </a:pP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그룹: 주간 상위 </a:t>
            </a:r>
            <a:r>
              <a:rPr lang="en-US" altLang="ko-KR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5</a:t>
            </a:r>
            <a:r>
              <a:rPr lang="ko-KR" altLang="en-US" sz="1800" dirty="0" smtClean="0"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개 분류기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641389" y="1661625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4164" y="1403458"/>
            <a:ext cx="2736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주간 키워드 </a:t>
            </a:r>
            <a:r>
              <a:rPr lang="en-US" altLang="ko-KR" sz="32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3200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10932" y="1661625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}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50742" y="2990880"/>
            <a:ext cx="4233851" cy="562630"/>
            <a:chOff x="518160" y="1808718"/>
            <a:chExt cx="4233851" cy="562630"/>
          </a:xfrm>
        </p:grpSpPr>
        <p:sp>
          <p:nvSpPr>
            <p:cNvPr id="19" name="직사각형 18"/>
            <p:cNvSpPr/>
            <p:nvPr/>
          </p:nvSpPr>
          <p:spPr>
            <a:xfrm>
              <a:off x="518160" y="1906682"/>
              <a:ext cx="4233851" cy="369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>
              <a:spAutoFit/>
            </a:bodyPr>
            <a:lstStyle/>
            <a:p>
              <a:pPr marL="228600" indent="-228600" latinLnBrk="0">
                <a:buFontTx/>
                <a:buNone/>
              </a:pP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어떤 집단</a:t>
              </a:r>
              <a:r>
                <a:rPr lang="en-US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 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민원을 가장 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많이 낼까?</a:t>
              </a:r>
              <a:endParaRPr lang="ko-KR" altLang="en-US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84009" y="1808718"/>
              <a:ext cx="786640" cy="562630"/>
            </a:xfrm>
            <a:prstGeom prst="ellipse">
              <a:avLst/>
            </a:prstGeom>
            <a:solidFill>
              <a:srgbClr val="F9F3EC"/>
            </a:solidFill>
            <a:ln>
              <a:solidFill>
                <a:srgbClr val="1C3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 w="0"/>
                  <a:solidFill>
                    <a:srgbClr val="FB991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집단</a:t>
              </a:r>
              <a:endParaRPr lang="ko-KR" altLang="en-US" sz="1400" b="1" dirty="0">
                <a:solidFill>
                  <a:srgbClr val="FB991A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50742" y="3695342"/>
            <a:ext cx="3579826" cy="562630"/>
            <a:chOff x="5730557" y="2722752"/>
            <a:chExt cx="3579826" cy="562630"/>
          </a:xfrm>
        </p:grpSpPr>
        <p:sp>
          <p:nvSpPr>
            <p:cNvPr id="22" name="직사각형 21"/>
            <p:cNvSpPr/>
            <p:nvPr/>
          </p:nvSpPr>
          <p:spPr>
            <a:xfrm>
              <a:off x="5730557" y="2813765"/>
              <a:ext cx="3579826" cy="369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>
              <a:spAutoFit/>
            </a:bodyPr>
            <a:lstStyle/>
            <a:p>
              <a:pPr marL="228600" indent="-228600" latinLnBrk="0">
                <a:buFontTx/>
                <a:buNone/>
              </a:pP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민원</a:t>
              </a:r>
              <a:r>
                <a:rPr lang="en-US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발생의</a:t>
              </a:r>
              <a:r>
                <a:rPr lang="en-US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흐름</a:t>
              </a:r>
              <a:r>
                <a:rPr lang="en-US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 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은 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어</a:t>
              </a:r>
              <a:r>
                <a:rPr lang="ko-KR" altLang="en-US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떠할까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?</a:t>
              </a:r>
              <a:endParaRPr lang="ko-KR" altLang="en-US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070118" y="2722752"/>
              <a:ext cx="798375" cy="562630"/>
            </a:xfrm>
            <a:prstGeom prst="ellipse">
              <a:avLst/>
            </a:prstGeom>
            <a:solidFill>
              <a:srgbClr val="F9F3EC"/>
            </a:solidFill>
            <a:ln>
              <a:solidFill>
                <a:srgbClr val="1C3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 w="0"/>
                  <a:solidFill>
                    <a:srgbClr val="FB991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흐름</a:t>
              </a:r>
              <a:endParaRPr lang="ko-KR" altLang="en-US" sz="1400" b="1" dirty="0">
                <a:solidFill>
                  <a:srgbClr val="FB991A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41389" y="3423780"/>
            <a:ext cx="4339650" cy="562630"/>
            <a:chOff x="1567166" y="3784526"/>
            <a:chExt cx="4339650" cy="562630"/>
          </a:xfrm>
        </p:grpSpPr>
        <p:sp>
          <p:nvSpPr>
            <p:cNvPr id="25" name="직사각형 24"/>
            <p:cNvSpPr/>
            <p:nvPr/>
          </p:nvSpPr>
          <p:spPr>
            <a:xfrm>
              <a:off x="1567166" y="3864457"/>
              <a:ext cx="4339650" cy="369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none">
              <a:spAutoFit/>
            </a:bodyPr>
            <a:lstStyle/>
            <a:p>
              <a:pPr marL="228600" indent="-228600" latinLnBrk="0">
                <a:buFontTx/>
                <a:buNone/>
              </a:pP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많이 나온 민원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키워드</a:t>
              </a:r>
              <a:r>
                <a:rPr lang="en-US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    </a:t>
              </a:r>
              <a:r>
                <a:rPr lang="ko-KR" altLang="en-US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는 </a:t>
              </a:r>
              <a:r>
                <a:rPr lang="ko-KR" altLang="en-US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무엇일까</a:t>
              </a:r>
              <a:r>
                <a:rPr lang="en-US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?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3263017" y="3784526"/>
              <a:ext cx="1170176" cy="562630"/>
            </a:xfrm>
            <a:prstGeom prst="ellipse">
              <a:avLst/>
            </a:prstGeom>
            <a:solidFill>
              <a:srgbClr val="F9F3EC"/>
            </a:solidFill>
            <a:ln>
              <a:solidFill>
                <a:srgbClr val="1C3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 w="0"/>
                  <a:solidFill>
                    <a:srgbClr val="FB991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키워드</a:t>
              </a:r>
              <a:endParaRPr lang="ko-KR" altLang="en-US" sz="1400" b="1" dirty="0">
                <a:solidFill>
                  <a:srgbClr val="FB991A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096000" y="5287144"/>
            <a:ext cx="5719289" cy="562630"/>
            <a:chOff x="785087" y="5109808"/>
            <a:chExt cx="5719289" cy="562630"/>
          </a:xfrm>
        </p:grpSpPr>
        <p:sp>
          <p:nvSpPr>
            <p:cNvPr id="28" name="직사각형 27"/>
            <p:cNvSpPr/>
            <p:nvPr/>
          </p:nvSpPr>
          <p:spPr>
            <a:xfrm>
              <a:off x="1281215" y="5212383"/>
              <a:ext cx="5223161" cy="369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marL="228600" indent="-228600" latinLnBrk="0">
                <a:buFontTx/>
                <a:buNone/>
              </a:pPr>
              <a:r>
                <a:rPr lang="ko-KR" altLang="en-US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외부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요인</a:t>
              </a:r>
              <a:r>
                <a:rPr lang="en-US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ko-KR" spc="-75" dirty="0" smtClean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 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민원</a:t>
              </a:r>
              <a:r>
                <a:rPr lang="en-US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발생에 영향을 </a:t>
              </a:r>
              <a:r>
                <a:rPr lang="ko-KR" altLang="en-US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끼치지</a:t>
              </a:r>
              <a:r>
                <a:rPr lang="ko-KR" altLang="ko-KR" spc="-75" dirty="0">
                  <a:solidFill>
                    <a:srgbClr val="1C3B69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않을까?</a:t>
              </a:r>
              <a:endParaRPr lang="ko-KR" altLang="en-US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785087" y="5109808"/>
              <a:ext cx="1542869" cy="562630"/>
            </a:xfrm>
            <a:prstGeom prst="ellipse">
              <a:avLst/>
            </a:prstGeom>
            <a:solidFill>
              <a:srgbClr val="F9F3EC"/>
            </a:solidFill>
            <a:ln>
              <a:solidFill>
                <a:srgbClr val="1C3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 w="0"/>
                  <a:solidFill>
                    <a:srgbClr val="FB991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외부요인</a:t>
              </a:r>
              <a:endParaRPr lang="ko-KR" altLang="en-US" sz="1400" b="1" dirty="0">
                <a:solidFill>
                  <a:srgbClr val="FB991A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 flipV="1">
            <a:off x="0" y="4548596"/>
            <a:ext cx="12192000" cy="45719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33607" y="4873311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{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2001" y="4980910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 일 평균 기온 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℃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9969" y="5572981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일 확진 수 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r>
              <a:rPr lang="en-US" altLang="ko-KR" b="1" dirty="0" smtClean="0">
                <a:solidFill>
                  <a:srgbClr val="FB99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b="1" dirty="0">
              <a:solidFill>
                <a:srgbClr val="FB99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9735" y="826590"/>
            <a:ext cx="3562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실시간 데이터 연동을 위한 </a:t>
            </a:r>
            <a:r>
              <a:rPr lang="en-US" altLang="ko-KR" sz="2000" spc="-75" dirty="0" smtClean="0">
                <a:solidFill>
                  <a:schemeClr val="bg2">
                    <a:lumMod val="50000"/>
                  </a:schemeClr>
                </a:solidFill>
                <a:latin typeface="210 옴니굴림 030" panose="02020603020101020101" pitchFamily="18" charset="-127"/>
                <a:ea typeface="210 옴니굴림 030" panose="02020603020101020101" pitchFamily="18" charset="-127"/>
              </a:rPr>
              <a:t>API 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94104" y="4873311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FB991A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}</a:t>
            </a:r>
            <a:endParaRPr lang="ko-KR" altLang="en-US" sz="3600" dirty="0">
              <a:solidFill>
                <a:srgbClr val="FB991A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3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2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267326" y="3523330"/>
            <a:ext cx="2598821" cy="385011"/>
          </a:xfrm>
          <a:prstGeom prst="roundRect">
            <a:avLst>
              <a:gd name="adj" fmla="val 33334"/>
            </a:avLst>
          </a:prstGeom>
          <a:solidFill>
            <a:srgbClr val="FB9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7882" y="3094037"/>
            <a:ext cx="10516235" cy="66992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algn="ctr" latinLnBrk="0">
              <a:buFontTx/>
              <a:buNone/>
            </a:pP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</a:t>
            </a:r>
            <a:r>
              <a:rPr 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</a:t>
            </a: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/>
            </a:r>
            <a:br>
              <a:rPr lang="en-US" alt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sz="4400" b="1" i="0" spc="-75" dirty="0" smtClean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어떤 </a:t>
            </a:r>
            <a:r>
              <a:rPr lang="ko-KR" sz="4400" b="1" i="0" spc="-75" dirty="0">
                <a:solidFill>
                  <a:srgbClr val="1C3B69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집단이 민원을 가장 많이 낼까?</a:t>
            </a:r>
            <a:endParaRPr lang="ko-KR" altLang="en-US" sz="4400" b="1" dirty="0">
              <a:solidFill>
                <a:srgbClr val="1C3B69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4522" y="4431450"/>
            <a:ext cx="5303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민원 빈도가 많은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`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무엇일까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Pages>32</Pages>
  <Words>1227</Words>
  <Characters>0</Characters>
  <Application>Microsoft Office PowerPoint</Application>
  <DocSecurity>0</DocSecurity>
  <PresentationFormat>와이드스크린</PresentationFormat>
  <Lines>0</Lines>
  <Paragraphs>286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여기어때 잘난체 OTF</vt:lpstr>
      <vt:lpstr>Wingdings</vt:lpstr>
      <vt:lpstr>에스코어 드림 1 Thin</vt:lpstr>
      <vt:lpstr>210 옴니굴림 030</vt:lpstr>
      <vt:lpstr>맑은 고딕</vt:lpstr>
      <vt:lpstr>Arial</vt:lpstr>
      <vt:lpstr>맑은 고딕</vt:lpstr>
      <vt:lpstr>배달의민족 을지로체 TTF</vt:lpstr>
      <vt:lpstr>둥근모꼴</vt:lpstr>
      <vt:lpstr>210 자막 B</vt:lpstr>
      <vt:lpstr>나눔스퀘어라운드 Regular</vt:lpstr>
      <vt:lpstr>에스코어 드림 5 Medium</vt:lpstr>
      <vt:lpstr>에스코어 드림 4 Regular</vt:lpstr>
      <vt:lpstr>HelveticaNeue-Light</vt:lpstr>
      <vt:lpstr>Office 테마</vt:lpstr>
      <vt:lpstr>민원 라이브</vt:lpstr>
      <vt:lpstr>목차</vt:lpstr>
      <vt:lpstr>팀원 소개</vt:lpstr>
      <vt:lpstr>프로젝트 계획</vt:lpstr>
      <vt:lpstr>주제 선정 이유</vt:lpstr>
      <vt:lpstr>데이터 수집</vt:lpstr>
      <vt:lpstr>데이터 수집</vt:lpstr>
      <vt:lpstr>API Crawling</vt:lpstr>
      <vt:lpstr>(1)  어떤 집단이 민원을 가장 많이 낼까?</vt:lpstr>
      <vt:lpstr>1 .  어떤 집단이 민원을 가장 많이 낼까?</vt:lpstr>
      <vt:lpstr>민원 데이터 집단 빈도 </vt:lpstr>
      <vt:lpstr>(2)  민원 발생의 흐름은 어떠할까?</vt:lpstr>
      <vt:lpstr>2020년 전체 민원 건 수 변화</vt:lpstr>
      <vt:lpstr>소프트 스킬 분석</vt:lpstr>
      <vt:lpstr>(3)  많이 나온 민원 키워드는 무엇일까?</vt:lpstr>
      <vt:lpstr>Word cloud</vt:lpstr>
      <vt:lpstr>민원 키워드 TOP20</vt:lpstr>
      <vt:lpstr>왜 2020년에는  불법 주정차 키워드가 2배 이상 증가했을까?</vt:lpstr>
      <vt:lpstr>연중 언제 가장 집중 되었나?</vt:lpstr>
      <vt:lpstr>(4)  외부 요인이 민원 발생에  영향을 끼치지 않을까?</vt:lpstr>
      <vt:lpstr>회귀 분석 민원 X 외부 요인</vt:lpstr>
      <vt:lpstr>코로나 확진자 수(x1), 기온(x2), 민원발생 수(y)</vt:lpstr>
      <vt:lpstr>변수들 간의 상관성</vt:lpstr>
      <vt:lpstr>예측 모델 </vt:lpstr>
      <vt:lpstr>추가 발전 방향</vt:lpstr>
      <vt:lpstr>웹 구현</vt:lpstr>
      <vt:lpstr>웹 Web 시연</vt:lpstr>
      <vt:lpstr>출처 및 참고 자료</vt:lpstr>
      <vt:lpstr>Thank you for listening.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2020_web_service</dc:title>
  <dc:creator>sangeunne@naver.com</dc:creator>
  <cp:keywords>project</cp:keywords>
  <cp:lastModifiedBy>Windows 사용자</cp:lastModifiedBy>
  <cp:revision>106</cp:revision>
  <dcterms:modified xsi:type="dcterms:W3CDTF">2020-12-24T04:33:39Z</dcterms:modified>
  <cp:version>9.102.62.42430</cp:version>
</cp:coreProperties>
</file>